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3"/>
    <p:sldMasterId id="2147483654" r:id="rId4"/>
    <p:sldMasterId id="2147483662" r:id="rId5"/>
  </p:sldMasterIdLst>
  <p:notesMasterIdLst>
    <p:notesMasterId r:id="rId14"/>
  </p:notesMasterIdLst>
  <p:handoutMasterIdLst>
    <p:handoutMasterId r:id="rId15"/>
  </p:handoutMasterIdLst>
  <p:sldIdLst>
    <p:sldId id="670" r:id="rId6"/>
    <p:sldId id="686" r:id="rId7"/>
    <p:sldId id="687" r:id="rId8"/>
    <p:sldId id="690" r:id="rId9"/>
    <p:sldId id="688" r:id="rId10"/>
    <p:sldId id="692" r:id="rId11"/>
    <p:sldId id="693" r:id="rId12"/>
    <p:sldId id="691" r:id="rId13"/>
  </p:sldIdLst>
  <p:sldSz cx="9906000" cy="6858000" type="A4"/>
  <p:notesSz cx="6805613" cy="9939338"/>
  <p:custDataLst>
    <p:tags r:id="rId16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795" userDrawn="1">
          <p15:clr>
            <a:srgbClr val="A4A3A4"/>
          </p15:clr>
        </p15:guide>
        <p15:guide id="2" orient="horz" pos="3974" userDrawn="1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2523">
          <p15:clr>
            <a:srgbClr val="A4A3A4"/>
          </p15:clr>
        </p15:guide>
        <p15:guide id="5" pos="172">
          <p15:clr>
            <a:srgbClr val="A4A3A4"/>
          </p15:clr>
        </p15:guide>
        <p15:guide id="6" pos="3120">
          <p15:clr>
            <a:srgbClr val="A4A3A4"/>
          </p15:clr>
        </p15:guide>
        <p15:guide id="7" pos="6068">
          <p15:clr>
            <a:srgbClr val="A4A3A4"/>
          </p15:clr>
        </p15:guide>
        <p15:guide id="8" orient="horz" pos="572" userDrawn="1">
          <p15:clr>
            <a:srgbClr val="A4A3A4"/>
          </p15:clr>
        </p15:guide>
        <p15:guide id="9" orient="horz" pos="1071">
          <p15:clr>
            <a:srgbClr val="A4A3A4"/>
          </p15:clr>
        </p15:guide>
        <p15:guide id="10" orient="horz" pos="48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984807"/>
    <a:srgbClr val="FF0000"/>
    <a:srgbClr val="000000"/>
    <a:srgbClr val="3B3B3B"/>
    <a:srgbClr val="0066FF"/>
    <a:srgbClr val="CC0000"/>
    <a:srgbClr val="CC3300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65" autoAdjust="0"/>
  </p:normalViewPr>
  <p:slideViewPr>
    <p:cSldViewPr>
      <p:cViewPr varScale="1">
        <p:scale>
          <a:sx n="122" d="100"/>
          <a:sy n="122" d="100"/>
        </p:scale>
        <p:origin x="-810" y="-84"/>
      </p:cViewPr>
      <p:guideLst>
        <p:guide orient="horz" pos="1616"/>
        <p:guide orient="horz" pos="4065"/>
        <p:guide orient="horz" pos="436"/>
        <p:guide orient="horz" pos="3657"/>
        <p:guide orient="horz" pos="618"/>
        <p:guide orient="horz" pos="1071"/>
        <p:guide orient="horz" pos="482"/>
        <p:guide pos="172"/>
        <p:guide pos="3120"/>
        <p:guide pos="6068"/>
      </p:guideLst>
    </p:cSldViewPr>
  </p:slideViewPr>
  <p:outlineViewPr>
    <p:cViewPr>
      <p:scale>
        <a:sx n="33" d="100"/>
        <a:sy n="33" d="100"/>
      </p:scale>
      <p:origin x="0" y="-310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486" y="-61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4909-2177-47AD-BC48-72B423E91588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5C92C-942C-42C0-B36B-87713B45D2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4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69733-B564-4A77-9952-5C49B2AAE15F}" type="datetimeFigureOut">
              <a:rPr lang="ko-KR" altLang="en-US" smtClean="0"/>
              <a:pPr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65548-BF37-4977-BC89-219863EFC6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2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14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7248440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jpg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7.jpg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jpg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jp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7.jpg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jpg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3" cstate="print"/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gray">
          <a:xfrm>
            <a:off x="592585" y="1120969"/>
            <a:ext cx="5904656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 bwMode="gray">
          <a:xfrm>
            <a:off x="3300696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혁신상품</a:t>
            </a:r>
            <a:endParaRPr lang="ko-KR" altLang="en-US" sz="1400" b="1" dirty="0">
              <a:solidFill>
                <a:schemeClr val="bg1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gray">
          <a:xfrm>
            <a:off x="4394969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고객경험</a:t>
            </a:r>
            <a:endParaRPr lang="ko-KR" altLang="en-US" sz="1400" b="1" dirty="0">
              <a:solidFill>
                <a:schemeClr val="bg1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 bwMode="gray">
          <a:xfrm>
            <a:off x="5489241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디지털</a:t>
            </a:r>
            <a:endParaRPr lang="ko-KR" altLang="en-US" sz="1400" b="1" dirty="0">
              <a:solidFill>
                <a:schemeClr val="bg1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560512" y="1124744"/>
            <a:ext cx="7488832" cy="1143000"/>
          </a:xfrm>
          <a:prstGeom prst="rect">
            <a:avLst/>
          </a:prstGeom>
        </p:spPr>
        <p:txBody>
          <a:bodyPr anchor="ctr"/>
          <a:lstStyle>
            <a:lvl1pPr algn="l">
              <a:defRPr kumimoji="1" lang="ko-KR" altLang="en-US" sz="36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4" name="그림 13" descr="아모래워드마크.png"/>
          <p:cNvPicPr>
            <a:picLocks noChangeAspect="1"/>
          </p:cNvPicPr>
          <p:nvPr userDrawn="1"/>
        </p:nvPicPr>
        <p:blipFill>
          <a:blip r:embed="rId4" cstate="print"/>
          <a:srcRect b="40000"/>
          <a:stretch>
            <a:fillRect/>
          </a:stretch>
        </p:blipFill>
        <p:spPr>
          <a:xfrm>
            <a:off x="632523" y="675410"/>
            <a:ext cx="2173022" cy="22457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24296" y="6300028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처음처럼  </a:t>
            </a:r>
            <a:r>
              <a:rPr lang="en-US" altLang="ko-KR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Back to Basics</a:t>
            </a:r>
            <a:endParaRPr lang="ko-KR" altLang="en-US" sz="1800" b="0" dirty="0">
              <a:solidFill>
                <a:schemeClr val="tx1">
                  <a:lumMod val="50000"/>
                  <a:lumOff val="50000"/>
                </a:schemeClr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개체 20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1057258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7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 userDrawn="1"/>
        </p:nvCxnSpPr>
        <p:spPr>
          <a:xfrm>
            <a:off x="236476" y="0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00472" y="76470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7221336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8058953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lang="ko-KR" altLang="en-US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896570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332656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kumimoji="0" lang="ko-KR" altLang="en-US" sz="2000" kern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0472" y="135294"/>
            <a:ext cx="5617319" cy="35981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1400" b="0" kern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86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8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8" name="TextBox 15"/>
          <p:cNvSpPr txBox="1"/>
          <p:nvPr userDrawn="1"/>
        </p:nvSpPr>
        <p:spPr bwMode="gray">
          <a:xfrm>
            <a:off x="105008" y="6525344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처음처럼 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Back to Basics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119484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lang="ko-KR" altLang="en-US" sz="2000" kern="1200" spc="-150" dirty="0" smtClean="0">
                <a:solidFill>
                  <a:srgbClr val="19396B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236538" y="0"/>
            <a:ext cx="9432925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8"/>
          <p:cNvSpPr txBox="1">
            <a:spLocks/>
          </p:cNvSpPr>
          <p:nvPr userDrawn="1"/>
        </p:nvSpPr>
        <p:spPr>
          <a:xfrm>
            <a:off x="200472" y="119484"/>
            <a:ext cx="6984776" cy="4206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000" kern="1200" spc="-150" dirty="0" smtClean="0">
                <a:solidFill>
                  <a:schemeClr val="tx1"/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  <a:sym typeface="아리따-돋움(OTF)-Medium"/>
              </a:defRPr>
            </a:lvl1pPr>
          </a:lstStyle>
          <a:p>
            <a:endParaRPr lang="ko-KR" altLang="en-US" dirty="0"/>
          </a:p>
        </p:txBody>
      </p:sp>
      <p:sp>
        <p:nvSpPr>
          <p:cNvPr id="27" name="모서리가 둥근 직사각형 26"/>
          <p:cNvSpPr/>
          <p:nvPr userDrawn="1"/>
        </p:nvSpPr>
        <p:spPr>
          <a:xfrm>
            <a:off x="7259436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혁신상품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8" name="모서리가 둥근 직사각형 27"/>
          <p:cNvSpPr/>
          <p:nvPr userDrawn="1"/>
        </p:nvSpPr>
        <p:spPr>
          <a:xfrm>
            <a:off x="8084353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고객경험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9" name="모서리가 둥근 직사각형 28"/>
          <p:cNvSpPr/>
          <p:nvPr userDrawn="1"/>
        </p:nvSpPr>
        <p:spPr>
          <a:xfrm>
            <a:off x="8909270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디지털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200472" y="590972"/>
            <a:ext cx="950505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200025" y="6524625"/>
            <a:ext cx="95059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8" y="6597352"/>
            <a:ext cx="1296000" cy="125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3" cstate="print"/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 userDrawn="1"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sym typeface="아리따-돋움(OTF)-Medium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92585" y="1157672"/>
            <a:ext cx="59046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 userDrawn="1"/>
        </p:nvSpPr>
        <p:spPr>
          <a:xfrm>
            <a:off x="3277742" y="869672"/>
            <a:ext cx="1043300" cy="288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혁신상품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4384936" y="869672"/>
            <a:ext cx="1043300" cy="288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고객경험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5492130" y="869672"/>
            <a:ext cx="1043300" cy="288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디지털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20796" y="627825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처음처럼  </a:t>
            </a:r>
            <a:r>
              <a:rPr lang="en-US" altLang="ko-K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Back to Basics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" y="692867"/>
            <a:ext cx="2090324" cy="202205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6609184" y="3362742"/>
            <a:ext cx="266429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020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8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8" name="TextBox 15"/>
          <p:cNvSpPr txBox="1"/>
          <p:nvPr userDrawn="1"/>
        </p:nvSpPr>
        <p:spPr bwMode="gray">
          <a:xfrm>
            <a:off x="105008" y="6525344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rgbClr val="5F5F5F"/>
                </a:solidFill>
                <a:latin typeface="아리따M" pitchFamily="18" charset="-127"/>
                <a:ea typeface="굴림" pitchFamily="50" charset="-127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처음처럼 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Back to Basics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119484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lang="ko-KR" altLang="en-US" sz="2000" kern="1200" spc="-150" dirty="0" smtClean="0">
                <a:solidFill>
                  <a:srgbClr val="19396B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236538" y="0"/>
            <a:ext cx="9432925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8"/>
          <p:cNvSpPr txBox="1">
            <a:spLocks/>
          </p:cNvSpPr>
          <p:nvPr userDrawn="1"/>
        </p:nvSpPr>
        <p:spPr>
          <a:xfrm>
            <a:off x="200472" y="119484"/>
            <a:ext cx="6984776" cy="4206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000" kern="1200" spc="-150" dirty="0" smtClean="0">
                <a:solidFill>
                  <a:schemeClr val="tx1"/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  <a:sym typeface="아리따-돋움(OTF)-Medium"/>
              </a:defRPr>
            </a:lvl1pPr>
          </a:lstStyle>
          <a:p>
            <a:endParaRPr lang="ko-KR" altLang="en-US" dirty="0"/>
          </a:p>
        </p:txBody>
      </p:sp>
      <p:sp>
        <p:nvSpPr>
          <p:cNvPr id="27" name="모서리가 둥근 직사각형 26"/>
          <p:cNvSpPr/>
          <p:nvPr userDrawn="1"/>
        </p:nvSpPr>
        <p:spPr>
          <a:xfrm>
            <a:off x="7259436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혁신상품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8" name="모서리가 둥근 직사각형 27"/>
          <p:cNvSpPr/>
          <p:nvPr userDrawn="1"/>
        </p:nvSpPr>
        <p:spPr>
          <a:xfrm>
            <a:off x="8084353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고객경험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sp>
        <p:nvSpPr>
          <p:cNvPr id="29" name="모서리가 둥근 직사각형 28"/>
          <p:cNvSpPr/>
          <p:nvPr userDrawn="1"/>
        </p:nvSpPr>
        <p:spPr>
          <a:xfrm>
            <a:off x="8909270" y="-3002"/>
            <a:ext cx="756000" cy="252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</a:rPr>
              <a:t>디지털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itchFamily="18" charset="-127"/>
              <a:ea typeface="아리따-돋움(TTF)-Bold" pitchFamily="18" charset="-127"/>
            </a:endParaRPr>
          </a:p>
        </p:txBody>
      </p:sp>
      <p:cxnSp>
        <p:nvCxnSpPr>
          <p:cNvPr id="31" name="직선 연결선 30"/>
          <p:cNvCxnSpPr/>
          <p:nvPr userDrawn="1"/>
        </p:nvCxnSpPr>
        <p:spPr>
          <a:xfrm>
            <a:off x="200472" y="668420"/>
            <a:ext cx="950505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 userDrawn="1"/>
        </p:nvCxnSpPr>
        <p:spPr>
          <a:xfrm>
            <a:off x="200025" y="6524625"/>
            <a:ext cx="95059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8" y="6597352"/>
            <a:ext cx="1296000" cy="1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774331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gray">
          <a:xfrm>
            <a:off x="592585" y="1120969"/>
            <a:ext cx="5904656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 bwMode="gray">
          <a:xfrm>
            <a:off x="3300696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gray">
          <a:xfrm>
            <a:off x="4394969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kumimoji="1" lang="ko-KR" altLang="en-US" sz="14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 bwMode="gray">
          <a:xfrm>
            <a:off x="5489241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560512" y="1700808"/>
            <a:ext cx="7488832" cy="792088"/>
          </a:xfrm>
          <a:prstGeom prst="rect">
            <a:avLst/>
          </a:prstGeom>
        </p:spPr>
        <p:txBody>
          <a:bodyPr anchor="t"/>
          <a:lstStyle>
            <a:lvl1pPr algn="l"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>
          <a:xfrm>
            <a:off x="560388" y="1412776"/>
            <a:ext cx="7488237" cy="431601"/>
          </a:xfrm>
          <a:prstGeom prst="rect">
            <a:avLst/>
          </a:prstGeom>
        </p:spPr>
        <p:txBody>
          <a:bodyPr anchor="b"/>
          <a:lstStyle>
            <a:lvl1pPr>
              <a:buFontTx/>
              <a:buNone/>
              <a:defRPr kumimoji="1" lang="ko-KR" altLang="en-US" sz="2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</a:defRPr>
            </a:lvl1pPr>
            <a:lvl2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2pPr>
            <a:lvl3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3pPr>
            <a:lvl4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4pPr>
            <a:lvl5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85" y="692867"/>
            <a:ext cx="2090324" cy="202205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20796" y="627825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처음처럼  </a:t>
            </a:r>
            <a:r>
              <a:rPr kumimoji="1"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Back to Basics</a:t>
            </a:r>
            <a:endParaRPr kumimoji="1"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66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개체 20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5281422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85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 userDrawn="1"/>
        </p:nvCxnSpPr>
        <p:spPr>
          <a:xfrm>
            <a:off x="236476" y="0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00472" y="76470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7221336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8058953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lang="ko-KR" altLang="en-US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896570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332656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kumimoji="0" lang="ko-KR" altLang="en-US" sz="2000" kern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0472" y="135294"/>
            <a:ext cx="5617319" cy="35981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1400" b="0" kern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  <p:sp>
        <p:nvSpPr>
          <p:cNvPr id="18" name="직사각형 69"/>
          <p:cNvSpPr/>
          <p:nvPr userDrawn="1"/>
        </p:nvSpPr>
        <p:spPr>
          <a:xfrm>
            <a:off x="260359" y="813450"/>
            <a:ext cx="94323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600" b="1" dirty="0">
              <a:solidFill>
                <a:prstClr val="black"/>
              </a:solidFill>
              <a:latin typeface="아리따-돋움_TTF_Medium" panose="02020603020101020101" pitchFamily="18" charset="-127"/>
              <a:ea typeface="아리따-돋움_TTF_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3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개체 20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455642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7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 userDrawn="1"/>
        </p:nvCxnSpPr>
        <p:spPr>
          <a:xfrm>
            <a:off x="236476" y="0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00472" y="76470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7221336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8058953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lang="ko-KR" altLang="en-US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896570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332656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kumimoji="0" lang="ko-KR" altLang="en-US" sz="2000" kern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0472" y="135294"/>
            <a:ext cx="5617319" cy="35981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1400" b="0" kern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7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개체 14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211055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2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그림 21" descr="Untitled-1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99" r="29625"/>
          <a:stretch>
            <a:fillRect/>
          </a:stretch>
        </p:blipFill>
        <p:spPr>
          <a:xfrm>
            <a:off x="2936776" y="0"/>
            <a:ext cx="6969224" cy="5822504"/>
          </a:xfrm>
          <a:prstGeom prst="rect">
            <a:avLst/>
          </a:prstGeom>
        </p:spPr>
      </p:pic>
      <p:cxnSp>
        <p:nvCxnSpPr>
          <p:cNvPr id="26" name="직선 연결선 25"/>
          <p:cNvCxnSpPr/>
          <p:nvPr userDrawn="1"/>
        </p:nvCxnSpPr>
        <p:spPr>
          <a:xfrm>
            <a:off x="592585" y="3362742"/>
            <a:ext cx="5872583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8"/>
          <p:cNvSpPr>
            <a:spLocks noGrp="1"/>
          </p:cNvSpPr>
          <p:nvPr userDrawn="1"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gray">
          <a:xfrm>
            <a:off x="592585" y="1120969"/>
            <a:ext cx="5904656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 bwMode="gray">
          <a:xfrm>
            <a:off x="3300696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gray">
          <a:xfrm>
            <a:off x="4394969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kumimoji="1" lang="ko-KR" altLang="en-US" sz="14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1" name="직사각형 10"/>
          <p:cNvSpPr/>
          <p:nvPr userDrawn="1"/>
        </p:nvSpPr>
        <p:spPr bwMode="gray">
          <a:xfrm>
            <a:off x="5489241" y="895072"/>
            <a:ext cx="1008000" cy="216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kumimoji="1" lang="ko-KR" altLang="en-US" sz="14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560512" y="1700808"/>
            <a:ext cx="7488832" cy="792088"/>
          </a:xfrm>
          <a:prstGeom prst="rect">
            <a:avLst/>
          </a:prstGeom>
        </p:spPr>
        <p:txBody>
          <a:bodyPr anchor="t"/>
          <a:lstStyle>
            <a:lvl1pPr algn="l"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>
          <a:xfrm>
            <a:off x="560388" y="1412776"/>
            <a:ext cx="7488237" cy="431601"/>
          </a:xfrm>
          <a:prstGeom prst="rect">
            <a:avLst/>
          </a:prstGeom>
        </p:spPr>
        <p:txBody>
          <a:bodyPr anchor="b"/>
          <a:lstStyle>
            <a:lvl1pPr>
              <a:buFontTx/>
              <a:buNone/>
              <a:defRPr kumimoji="1" lang="ko-KR" altLang="en-US" sz="2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</a:defRPr>
            </a:lvl1pPr>
            <a:lvl2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2pPr>
            <a:lvl3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3pPr>
            <a:lvl4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4pPr>
            <a:lvl5pPr>
              <a:buFontTx/>
              <a:buNone/>
              <a:defRPr kumimoji="1" lang="ko-KR" altLang="en-US" sz="4000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+mn-cs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85" y="692867"/>
            <a:ext cx="2090324" cy="202205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20796" y="6278256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처음처럼  </a:t>
            </a:r>
            <a:r>
              <a:rPr kumimoji="1" lang="en-US" altLang="ko-KR" smtClean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Back to Basics</a:t>
            </a:r>
            <a:endParaRPr kumimoji="1"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581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개체 20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22590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95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 userDrawn="1"/>
        </p:nvCxnSpPr>
        <p:spPr>
          <a:xfrm>
            <a:off x="236476" y="0"/>
            <a:ext cx="9433048" cy="0"/>
          </a:xfrm>
          <a:prstGeom prst="line">
            <a:avLst/>
          </a:prstGeom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00472" y="76470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00472" y="6525344"/>
            <a:ext cx="9505056" cy="0"/>
          </a:xfrm>
          <a:prstGeom prst="line">
            <a:avLst/>
          </a:prstGeom>
          <a:ln w="1270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936384-6829-4736-91C5-B78CFB86700B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7221336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강한상품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8058953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소매력</a:t>
            </a:r>
            <a:r>
              <a:rPr lang="ko-KR" altLang="en-US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 강화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8896570" y="-3001"/>
            <a:ext cx="756000" cy="144000"/>
          </a:xfrm>
          <a:prstGeom prst="rect">
            <a:avLst/>
          </a:prstGeom>
          <a:solidFill>
            <a:srgbClr val="4F8ABE"/>
          </a:solidFill>
          <a:ln w="57150">
            <a:solidFill>
              <a:srgbClr val="4F8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</a:rPr>
              <a:t>TCR</a:t>
            </a:r>
            <a:endParaRPr lang="ko-KR" altLang="en-US" sz="1000" b="1" dirty="0">
              <a:solidFill>
                <a:prstClr val="white"/>
              </a:solidFill>
              <a:latin typeface="아리따-돋움_TTF_Bold" panose="02020603020101020101" pitchFamily="18" charset="-127"/>
              <a:ea typeface="아리따-돋움_TTF_Bold" panose="02020603020101020101" pitchFamily="18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200472" y="332656"/>
            <a:ext cx="6984776" cy="420688"/>
          </a:xfrm>
          <a:prstGeom prst="rect">
            <a:avLst/>
          </a:prstGeom>
        </p:spPr>
        <p:txBody>
          <a:bodyPr anchor="ctr"/>
          <a:lstStyle>
            <a:lvl1pPr algn="l">
              <a:defRPr kumimoji="0" lang="ko-KR" altLang="en-US" sz="2000" kern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</a:lstStyle>
          <a:p>
            <a:pPr marL="0" lvl="0" algn="l" defTabSz="914400" rtl="0" eaLnBrk="1" latinLnBrk="1" hangingPunct="1">
              <a:defRPr/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0472" y="135294"/>
            <a:ext cx="5617319" cy="35981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1400" b="0" kern="12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_TTF_Bold" panose="02020603020101020101" pitchFamily="18" charset="-127"/>
                <a:ea typeface="아리따-돋움_TTF_Bold" panose="02020603020101020101" pitchFamily="18" charset="-127"/>
                <a:cs typeface="+mn-cs"/>
                <a:sym typeface="아리따-돋움(OTF)-Medium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lvl="0" algn="l" defTabSz="914400" rtl="0" eaLnBrk="1" latinLnBrk="1" hangingPunct="1">
              <a:spcBef>
                <a:spcPct val="0"/>
              </a:spcBef>
              <a:buNone/>
              <a:defRPr/>
            </a:pPr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528" y="6574133"/>
            <a:ext cx="1296000" cy="1253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2" y="6574133"/>
            <a:ext cx="1499616" cy="131064"/>
          </a:xfrm>
          <a:prstGeom prst="rect">
            <a:avLst/>
          </a:prstGeom>
        </p:spPr>
      </p:pic>
      <p:sp>
        <p:nvSpPr>
          <p:cNvPr id="18" name="직사각형 69"/>
          <p:cNvSpPr/>
          <p:nvPr userDrawn="1"/>
        </p:nvSpPr>
        <p:spPr>
          <a:xfrm>
            <a:off x="260359" y="813450"/>
            <a:ext cx="94323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1600" b="1" dirty="0">
              <a:solidFill>
                <a:prstClr val="black"/>
              </a:solidFill>
              <a:latin typeface="아리따-돋움_TTF_Medium" panose="02020603020101020101" pitchFamily="18" charset="-127"/>
              <a:ea typeface="아리따-돋움_TTF_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7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7.xml"/><Relationship Id="rId5" Type="http://schemas.openxmlformats.org/officeDocument/2006/relationships/vmlDrawing" Target="../drawings/vmlDrawing2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11.xml"/><Relationship Id="rId5" Type="http://schemas.openxmlformats.org/officeDocument/2006/relationships/vmlDrawing" Target="../drawings/vmlDrawing6.v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996653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94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슬라이드 번호 개체 틀 28"/>
          <p:cNvSpPr>
            <a:spLocks noGrp="1"/>
          </p:cNvSpPr>
          <p:nvPr>
            <p:ph type="sldNum" sz="quarter" idx="4"/>
          </p:nvPr>
        </p:nvSpPr>
        <p:spPr bwMode="gray">
          <a:xfrm>
            <a:off x="4641678" y="6525344"/>
            <a:ext cx="622644" cy="188911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fld id="{33936384-6829-4736-91C5-B78CFB86700B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아리따-돋움(OTF)-Medium"/>
                <a:ea typeface="아리따-돋움(OTF)-Medium"/>
                <a:sym typeface="아리따-돋움(OTF)-Medium"/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아리따-돋움(OTF)-Medium"/>
              <a:ea typeface="아리따-돋움(OTF)-Medium"/>
              <a:sym typeface="아리따-돋움(OTF)-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6" r:id="rId3"/>
    <p:sldLayoutId id="2147483667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19993170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08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94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6563571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903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10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1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9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9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9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2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jpeg"/><Relationship Id="rId11" Type="http://schemas.openxmlformats.org/officeDocument/2006/relationships/image" Target="../media/image13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8.xml"/><Relationship Id="rId7" Type="http://schemas.openxmlformats.org/officeDocument/2006/relationships/image" Target="../media/image9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30.xml"/><Relationship Id="rId7" Type="http://schemas.openxmlformats.org/officeDocument/2006/relationships/oleObject" Target="../embeddings/oleObject16.bin"/><Relationship Id="rId2" Type="http://schemas.openxmlformats.org/officeDocument/2006/relationships/tags" Target="../tags/tag29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887" y="1727289"/>
            <a:ext cx="8208912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kumimoji="1" lang="en-US" altLang="ko-KR" sz="2400" b="1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AP Mall</a:t>
            </a:r>
          </a:p>
          <a:p>
            <a:pPr>
              <a:lnSpc>
                <a:spcPts val="3500"/>
              </a:lnSpc>
              <a:defRPr/>
            </a:pPr>
            <a:r>
              <a:rPr kumimoji="1" lang="ko-KR" altLang="en-US" sz="3600" b="1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개인화 추천 </a:t>
            </a:r>
            <a:r>
              <a:rPr kumimoji="1" lang="en-US" altLang="ko-KR" sz="3600" b="1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PRJ </a:t>
            </a:r>
            <a:r>
              <a:rPr kumimoji="1" lang="ko-KR" altLang="en-US" sz="3600" b="1" kern="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종료보고</a:t>
            </a:r>
            <a:endParaRPr kumimoji="1" lang="en-US" altLang="ko-KR" sz="3600" b="1" kern="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512" y="342900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2017.11</a:t>
            </a:r>
          </a:p>
          <a:p>
            <a:r>
              <a:rPr lang="ko-KR" altLang="en-US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캠프아문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젠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0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52"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</a:t>
            </a:r>
            <a:r>
              <a:rPr lang="en-US" altLang="ko-KR" sz="20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 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고도화 프로젝트 요약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101" name="Rectangle 95"/>
          <p:cNvSpPr>
            <a:spLocks/>
          </p:cNvSpPr>
          <p:nvPr/>
        </p:nvSpPr>
        <p:spPr>
          <a:xfrm>
            <a:off x="213925" y="832895"/>
            <a:ext cx="4649699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주요 일정</a:t>
            </a:r>
            <a:r>
              <a:rPr lang="en-US" altLang="ko-KR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개념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Rectangle 95"/>
          <p:cNvSpPr>
            <a:spLocks/>
          </p:cNvSpPr>
          <p:nvPr/>
        </p:nvSpPr>
        <p:spPr>
          <a:xfrm>
            <a:off x="5007640" y="832895"/>
            <a:ext cx="4699363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알고리즘 비교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935632" y="832895"/>
            <a:ext cx="0" cy="54764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아래쪽 화살표 33"/>
          <p:cNvSpPr/>
          <p:nvPr/>
        </p:nvSpPr>
        <p:spPr>
          <a:xfrm rot="16200000">
            <a:off x="2238611" y="-271961"/>
            <a:ext cx="308802" cy="401589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10000"/>
                  <a:lumOff val="9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10000"/>
                  <a:lumOff val="90000"/>
                  <a:shade val="67500"/>
                  <a:satMod val="115000"/>
                </a:schemeClr>
              </a:gs>
              <a:gs pos="100000">
                <a:schemeClr val="accent2">
                  <a:lumMod val="10000"/>
                  <a:lumOff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solidFill>
                <a:prstClr val="white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5630" y="1416178"/>
            <a:ext cx="1101012" cy="822974"/>
            <a:chOff x="455630" y="1416178"/>
            <a:chExt cx="1101012" cy="822974"/>
          </a:xfrm>
        </p:grpSpPr>
        <p:sp>
          <p:nvSpPr>
            <p:cNvPr id="31" name="직사각형 30"/>
            <p:cNvSpPr/>
            <p:nvPr/>
          </p:nvSpPr>
          <p:spPr bwMode="auto">
            <a:xfrm>
              <a:off x="455630" y="1877760"/>
              <a:ext cx="1101012" cy="36139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rtlCol="0" anchor="ctr"/>
            <a:lstStyle/>
            <a:p>
              <a:pPr indent="-180975" algn="ctr" latinLnBrk="0"/>
              <a:r>
                <a:rPr lang="ko-KR" altLang="en-US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요건 도출</a:t>
              </a:r>
              <a:endParaRPr lang="en-US" altLang="ko-KR" sz="900" dirty="0" smtClean="0">
                <a:solidFill>
                  <a:schemeClr val="tx1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  <a:p>
              <a:pPr indent="-180975" algn="ctr" latinLnBrk="0"/>
              <a:r>
                <a:rPr lang="en-US" altLang="ko-KR" sz="900" dirty="0" smtClean="0">
                  <a:latin typeface="아리따-돋움(TTF)-Medium" pitchFamily="18" charset="-127"/>
                  <a:ea typeface="아리따-돋움(TTF)-Medium" pitchFamily="18" charset="-127"/>
                </a:rPr>
                <a:t>Kick Off</a:t>
              </a:r>
              <a:endParaRPr lang="ko-KR" altLang="en-US" sz="900" dirty="0" smtClean="0">
                <a:solidFill>
                  <a:schemeClr val="tx1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sp>
          <p:nvSpPr>
            <p:cNvPr id="36" name="타원 35"/>
            <p:cNvSpPr>
              <a:spLocks/>
            </p:cNvSpPr>
            <p:nvPr/>
          </p:nvSpPr>
          <p:spPr>
            <a:xfrm rot="16200000">
              <a:off x="951717" y="1672420"/>
              <a:ext cx="144000" cy="144000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>
                <a:solidFill>
                  <a:prstClr val="white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5878" y="1416178"/>
              <a:ext cx="568739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lvl="1" defTabSz="981075" fontAlgn="base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006699"/>
                </a:buClr>
                <a:buSzPct val="120000"/>
                <a:defRPr/>
              </a:pP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‘1</a:t>
              </a:r>
              <a:r>
                <a:rPr kumimoji="1"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7. 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月</a:t>
              </a:r>
              <a:endParaRPr kumimoji="1" lang="en-US" altLang="ko-KR" sz="900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66479" y="1415416"/>
            <a:ext cx="1101012" cy="814796"/>
            <a:chOff x="1537535" y="1415416"/>
            <a:chExt cx="1101012" cy="814796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1537535" y="1868820"/>
              <a:ext cx="1101012" cy="36139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rtlCol="0" anchor="ctr"/>
            <a:lstStyle/>
            <a:p>
              <a:pPr indent="-180975" algn="ctr" latinLnBrk="0"/>
              <a:r>
                <a:rPr lang="en-US" altLang="ko-KR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1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차 적용</a:t>
              </a:r>
            </a:p>
          </p:txBody>
        </p:sp>
        <p:sp>
          <p:nvSpPr>
            <p:cNvPr id="35" name="타원 34"/>
            <p:cNvSpPr>
              <a:spLocks/>
            </p:cNvSpPr>
            <p:nvPr/>
          </p:nvSpPr>
          <p:spPr>
            <a:xfrm rot="16200000">
              <a:off x="2018818" y="1678014"/>
              <a:ext cx="144000" cy="144000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>
                <a:solidFill>
                  <a:prstClr val="white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92742" y="1415416"/>
              <a:ext cx="793232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lvl="1" defTabSz="981075" fontAlgn="base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006699"/>
                </a:buClr>
                <a:buSzPct val="120000"/>
                <a:defRPr/>
              </a:pP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‘17 . 9</a:t>
              </a:r>
              <a:r>
                <a:rPr lang="ko-KR" altLang="en-US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月</a:t>
              </a:r>
              <a:endParaRPr kumimoji="1" lang="en-US" altLang="ko-KR" sz="900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277328" y="1412776"/>
            <a:ext cx="1277941" cy="821546"/>
            <a:chOff x="2389376" y="1412776"/>
            <a:chExt cx="1277941" cy="821546"/>
          </a:xfrm>
        </p:grpSpPr>
        <p:sp>
          <p:nvSpPr>
            <p:cNvPr id="33" name="직사각형 32"/>
            <p:cNvSpPr/>
            <p:nvPr/>
          </p:nvSpPr>
          <p:spPr bwMode="auto">
            <a:xfrm>
              <a:off x="2389376" y="1872930"/>
              <a:ext cx="1277941" cy="36139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rtlCol="0" anchor="ctr"/>
            <a:lstStyle/>
            <a:p>
              <a:pPr indent="-180975" algn="ctr" latinLnBrk="0"/>
              <a:r>
                <a:rPr lang="ko-KR" altLang="en-US" sz="900" dirty="0" smtClean="0">
                  <a:latin typeface="아리따-돋움(TTF)-Medium" pitchFamily="18" charset="-127"/>
                  <a:ea typeface="아리따-돋움(TTF)-Medium" pitchFamily="18" charset="-127"/>
                </a:rPr>
                <a:t>솔루션 기능 개선</a:t>
              </a:r>
              <a:endParaRPr lang="en-US" altLang="ko-KR" sz="900" dirty="0" smtClean="0">
                <a:latin typeface="아리따-돋움(TTF)-Medium" pitchFamily="18" charset="-127"/>
                <a:ea typeface="아리따-돋움(TTF)-Medium" pitchFamily="18" charset="-127"/>
              </a:endParaRPr>
            </a:p>
            <a:p>
              <a:pPr indent="-180975" algn="ctr" latinLnBrk="0"/>
              <a:r>
                <a:rPr lang="en-US" altLang="ko-KR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2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차 적용</a:t>
              </a:r>
            </a:p>
          </p:txBody>
        </p:sp>
        <p:sp>
          <p:nvSpPr>
            <p:cNvPr id="37" name="타원 36"/>
            <p:cNvSpPr>
              <a:spLocks/>
            </p:cNvSpPr>
            <p:nvPr/>
          </p:nvSpPr>
          <p:spPr>
            <a:xfrm rot="16200000">
              <a:off x="2977204" y="1677066"/>
              <a:ext cx="144000" cy="144000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50777" y="1412776"/>
              <a:ext cx="568739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lvl="1" defTabSz="981075" fontAlgn="base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006699"/>
                </a:buClr>
                <a:buSzPct val="120000"/>
                <a:defRPr/>
              </a:pP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‘1</a:t>
              </a:r>
              <a:r>
                <a:rPr kumimoji="1"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7. 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10</a:t>
              </a:r>
              <a:endParaRPr kumimoji="1" lang="en-US" altLang="ko-KR" sz="900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84396" y="2616859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7" name="직사각형 56"/>
          <p:cNvSpPr>
            <a:spLocks noChangeArrowheads="1"/>
          </p:cNvSpPr>
          <p:nvPr/>
        </p:nvSpPr>
        <p:spPr bwMode="auto">
          <a:xfrm>
            <a:off x="385260" y="2564904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Concept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395" y="1271234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1" name="직사각형 60"/>
          <p:cNvSpPr>
            <a:spLocks noChangeArrowheads="1"/>
          </p:cNvSpPr>
          <p:nvPr/>
        </p:nvSpPr>
        <p:spPr bwMode="auto">
          <a:xfrm>
            <a:off x="385259" y="1219279"/>
            <a:ext cx="4181971" cy="30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프로젝트 일정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376908" y="2195924"/>
            <a:ext cx="4433220" cy="36898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72000" rIns="72000" bIns="72000" rtlCol="0" anchor="ctr"/>
          <a:lstStyle/>
          <a:p>
            <a:pPr latinLnBrk="0">
              <a:lnSpc>
                <a:spcPts val="1200"/>
              </a:lnSpc>
              <a:spcBef>
                <a:spcPts val="300"/>
              </a:spcBef>
            </a:pPr>
            <a:r>
              <a:rPr lang="en-US" altLang="ko-KR" sz="1100" dirty="0" smtClean="0">
                <a:latin typeface="아리따-돋움(TTF)-Medium" pitchFamily="18" charset="-127"/>
                <a:ea typeface="아리따-돋움(TTF)-Medium" pitchFamily="18" charset="-127"/>
              </a:rPr>
              <a:t>※ ‘17.12 ~’18.01 AP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몰 </a:t>
            </a:r>
            <a:r>
              <a:rPr lang="en-US" altLang="ko-KR" sz="1100" dirty="0" smtClean="0">
                <a:latin typeface="아리따-돋움(TTF)-Medium" pitchFamily="18" charset="-127"/>
                <a:ea typeface="아리따-돋움(TTF)-Medium" pitchFamily="18" charset="-127"/>
              </a:rPr>
              <a:t>(Web/m-web/APP) 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개편에 따른</a:t>
            </a:r>
            <a:r>
              <a:rPr lang="en-US" altLang="ko-KR" sz="1100" dirty="0">
                <a:latin typeface="아리따-돋움(TTF)-Medium" pitchFamily="18" charset="-127"/>
                <a:ea typeface="아리따-돋움(TTF)-Medium" pitchFamily="18" charset="-127"/>
              </a:rPr>
              <a:t> 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신규 </a:t>
            </a:r>
            <a:r>
              <a:rPr lang="en-US" altLang="ko-KR" sz="1100" dirty="0" smtClean="0">
                <a:latin typeface="아리따-돋움(TTF)-Medium" pitchFamily="18" charset="-127"/>
                <a:ea typeface="아리따-돋움(TTF)-Medium" pitchFamily="18" charset="-127"/>
              </a:rPr>
              <a:t>Tagging </a:t>
            </a:r>
            <a:r>
              <a:rPr lang="ko-KR" altLang="en-US" sz="1100" dirty="0" smtClean="0">
                <a:latin typeface="아리따-돋움(TTF)-Medium" pitchFamily="18" charset="-127"/>
                <a:ea typeface="아리따-돋움(TTF)-Medium" pitchFamily="18" charset="-127"/>
              </a:rPr>
              <a:t>필요</a:t>
            </a:r>
            <a:endParaRPr lang="en-US" altLang="ko-KR" sz="1100" dirty="0" smtClean="0"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97606" y="2904183"/>
            <a:ext cx="1260000" cy="520265"/>
          </a:xfrm>
          <a:prstGeom prst="rect">
            <a:avLst/>
          </a:prstGeom>
          <a:solidFill>
            <a:srgbClr val="C3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전사통합</a:t>
            </a:r>
            <a:r>
              <a: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 </a:t>
            </a:r>
            <a:endParaRPr lang="en-US" altLang="ko-KR" sz="12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 데이터</a:t>
            </a:r>
            <a:endParaRPr lang="ko-KR" altLang="en-US" sz="12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678754" y="3699422"/>
            <a:ext cx="3835968" cy="1538841"/>
          </a:xfrm>
          <a:prstGeom prst="rect">
            <a:avLst/>
          </a:prstGeom>
          <a:solidFill>
            <a:srgbClr val="C3CFE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t"/>
          <a:lstStyle/>
          <a:p>
            <a:pPr algn="ctr"/>
            <a:endParaRPr lang="en-US" altLang="ko-KR" sz="14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05248" y="4242076"/>
            <a:ext cx="864000" cy="714346"/>
          </a:xfrm>
          <a:prstGeom prst="rect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lvl="0"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사용자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0"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행동 특성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lvl="0" algn="ctr"/>
            <a:r>
              <a:rPr lang="en-US" altLang="ko-KR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변수</a:t>
            </a:r>
            <a:r>
              <a:rPr lang="en-US" altLang="ko-KR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추출</a:t>
            </a:r>
            <a:endParaRPr lang="en-US" altLang="ko-KR" sz="11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32706" y="4242076"/>
            <a:ext cx="864882" cy="714346"/>
          </a:xfrm>
          <a:prstGeom prst="rect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상품별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Cosine</a:t>
            </a:r>
          </a:p>
          <a:p>
            <a:pPr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유사도 계산 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05816" y="4232865"/>
            <a:ext cx="864882" cy="732769"/>
          </a:xfrm>
          <a:prstGeom prst="rect">
            <a:avLst/>
          </a:prstGeom>
          <a:solidFill>
            <a:schemeClr val="bg1"/>
          </a:solidFill>
          <a:ln w="1270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선호 가중치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1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</a:t>
            </a:r>
            <a:r>
              <a:rPr lang="ko-KR" altLang="en-US" sz="110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</a:t>
            </a:r>
            <a:endParaRPr lang="en-US" altLang="ko-KR" sz="1100" b="1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2" name="직사각형 71"/>
          <p:cNvSpPr>
            <a:spLocks noChangeArrowheads="1"/>
          </p:cNvSpPr>
          <p:nvPr/>
        </p:nvSpPr>
        <p:spPr bwMode="auto">
          <a:xfrm>
            <a:off x="1100456" y="3856497"/>
            <a:ext cx="30892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kumimoji="0" lang="en-US" altLang="ko-KR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IBCF</a:t>
            </a:r>
            <a:r>
              <a:rPr lang="ko-KR" altLang="en-US" sz="1200" b="1" baseline="300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</a:t>
            </a:r>
            <a:r>
              <a:rPr lang="en-US" altLang="ko-KR" sz="1200" b="1" baseline="30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en-US" altLang="ko-KR" sz="1200" b="1" baseline="300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kumimoji="0" lang="ko-KR" altLang="en-US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기반</a:t>
            </a:r>
            <a:r>
              <a:rPr kumimoji="0" lang="en-US" altLang="ko-KR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kumimoji="0" lang="ko-KR" altLang="en-US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 알고리즘</a:t>
            </a:r>
            <a:endParaRPr kumimoji="0" lang="ko-KR" altLang="en-US" sz="120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3" name="직사각형 72"/>
          <p:cNvSpPr>
            <a:spLocks noChangeArrowheads="1"/>
          </p:cNvSpPr>
          <p:nvPr/>
        </p:nvSpPr>
        <p:spPr bwMode="auto">
          <a:xfrm>
            <a:off x="2865156" y="4990407"/>
            <a:ext cx="164663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매 </a:t>
            </a:r>
            <a:r>
              <a:rPr lang="en-US" altLang="ko-KR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6, 12</a:t>
            </a: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시간 </a:t>
            </a:r>
            <a:r>
              <a:rPr lang="ko-KR" altLang="en-US" sz="105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마다 </a:t>
            </a:r>
            <a:r>
              <a:rPr lang="ko-KR" altLang="en-US" sz="1050" b="1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재학습</a:t>
            </a:r>
            <a:endParaRPr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74" name="직선 화살표 연결선 73"/>
          <p:cNvCxnSpPr>
            <a:stCxn id="66" idx="3"/>
            <a:endCxn id="68" idx="1"/>
          </p:cNvCxnSpPr>
          <p:nvPr/>
        </p:nvCxnSpPr>
        <p:spPr>
          <a:xfrm>
            <a:off x="1769248" y="4599249"/>
            <a:ext cx="4365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8" idx="3"/>
            <a:endCxn id="67" idx="1"/>
          </p:cNvCxnSpPr>
          <p:nvPr/>
        </p:nvCxnSpPr>
        <p:spPr>
          <a:xfrm flipV="1">
            <a:off x="3070698" y="4599249"/>
            <a:ext cx="46200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2730823" y="2897115"/>
            <a:ext cx="1260000" cy="520265"/>
          </a:xfrm>
          <a:prstGeom prst="rect">
            <a:avLst/>
          </a:prstGeom>
          <a:solidFill>
            <a:srgbClr val="C3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실시간 온라인</a:t>
            </a:r>
            <a:endParaRPr lang="en-US" altLang="ko-KR" sz="120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행동 데이터</a:t>
            </a:r>
            <a:endParaRPr lang="en-US" altLang="ko-KR" sz="120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7" name="아래쪽 화살표 76"/>
          <p:cNvSpPr/>
          <p:nvPr/>
        </p:nvSpPr>
        <p:spPr>
          <a:xfrm>
            <a:off x="1715458" y="3486421"/>
            <a:ext cx="218284" cy="160959"/>
          </a:xfrm>
          <a:prstGeom prst="downArrow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8" name="아래쪽 화살표 77"/>
          <p:cNvSpPr/>
          <p:nvPr/>
        </p:nvSpPr>
        <p:spPr>
          <a:xfrm>
            <a:off x="3287232" y="3486421"/>
            <a:ext cx="218284" cy="160959"/>
          </a:xfrm>
          <a:prstGeom prst="downArrow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41104" y="5320502"/>
            <a:ext cx="776196" cy="829315"/>
            <a:chOff x="561052" y="5464518"/>
            <a:chExt cx="776196" cy="829315"/>
          </a:xfrm>
        </p:grpSpPr>
        <p:sp>
          <p:nvSpPr>
            <p:cNvPr id="69" name="직사각형 68"/>
            <p:cNvSpPr/>
            <p:nvPr/>
          </p:nvSpPr>
          <p:spPr>
            <a:xfrm>
              <a:off x="561052" y="5736809"/>
              <a:ext cx="776196" cy="55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개인별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상품</a:t>
              </a:r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추천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79" name="아래쪽 화살표 78"/>
            <p:cNvSpPr/>
            <p:nvPr/>
          </p:nvSpPr>
          <p:spPr>
            <a:xfrm>
              <a:off x="840008" y="5464518"/>
              <a:ext cx="218284" cy="16095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13021" y="5320502"/>
            <a:ext cx="776196" cy="829315"/>
            <a:chOff x="1522423" y="5464518"/>
            <a:chExt cx="776196" cy="829315"/>
          </a:xfrm>
        </p:grpSpPr>
        <p:sp>
          <p:nvSpPr>
            <p:cNvPr id="82" name="직사각형 81"/>
            <p:cNvSpPr/>
            <p:nvPr/>
          </p:nvSpPr>
          <p:spPr>
            <a:xfrm>
              <a:off x="1522423" y="5736809"/>
              <a:ext cx="776196" cy="55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개인별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브랜</a:t>
              </a:r>
              <a:r>
                <a:rPr lang="ko-KR" altLang="en-US" sz="1200" b="1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드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추천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1801379" y="5464518"/>
              <a:ext cx="218284" cy="16095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84938" y="5320502"/>
            <a:ext cx="776196" cy="829315"/>
            <a:chOff x="2525506" y="5464518"/>
            <a:chExt cx="776196" cy="829315"/>
          </a:xfrm>
        </p:grpSpPr>
        <p:sp>
          <p:nvSpPr>
            <p:cNvPr id="84" name="직사각형 83"/>
            <p:cNvSpPr/>
            <p:nvPr/>
          </p:nvSpPr>
          <p:spPr>
            <a:xfrm>
              <a:off x="2525506" y="5736809"/>
              <a:ext cx="776196" cy="55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개인별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카테고</a:t>
              </a:r>
              <a:r>
                <a:rPr lang="ko-KR" altLang="en-US" sz="1200" b="1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리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추천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2804462" y="5464518"/>
              <a:ext cx="218284" cy="16095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656856" y="5320502"/>
            <a:ext cx="776196" cy="829315"/>
            <a:chOff x="3512974" y="5464518"/>
            <a:chExt cx="776196" cy="829315"/>
          </a:xfrm>
        </p:grpSpPr>
        <p:sp>
          <p:nvSpPr>
            <p:cNvPr id="86" name="직사각형 85"/>
            <p:cNvSpPr/>
            <p:nvPr/>
          </p:nvSpPr>
          <p:spPr>
            <a:xfrm>
              <a:off x="3512974" y="5736809"/>
              <a:ext cx="776196" cy="557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개인별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프로모션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추천</a:t>
              </a:r>
              <a:endParaRPr lang="en-US" altLang="ko-KR" sz="12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87" name="아래쪽 화살표 86"/>
            <p:cNvSpPr/>
            <p:nvPr/>
          </p:nvSpPr>
          <p:spPr>
            <a:xfrm>
              <a:off x="3791930" y="5464518"/>
              <a:ext cx="218284" cy="16095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92" name="제목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11230" y="6240070"/>
            <a:ext cx="4465729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주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1) Item </a:t>
            </a:r>
            <a:r>
              <a:rPr lang="en-US" altLang="ko-KR" sz="900" spc="-40" dirty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Base Collaborative Filtering : </a:t>
            </a:r>
            <a:r>
              <a:rPr lang="ko-KR" altLang="en-US" sz="900" spc="-40" dirty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아이템간 연관성에 따른 추천 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알고리즘</a:t>
            </a:r>
            <a:endParaRPr lang="en-US" altLang="ko-KR" sz="900" spc="-40" dirty="0">
              <a:solidFill>
                <a:schemeClr val="bg1">
                  <a:lumMod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sym typeface="아리따-돋움(OTF)-Medium"/>
            </a:endParaRPr>
          </a:p>
        </p:txBody>
      </p:sp>
      <p:sp>
        <p:nvSpPr>
          <p:cNvPr id="120" name="Rectangle 45"/>
          <p:cNvSpPr>
            <a:spLocks noChangeArrowheads="1"/>
          </p:cNvSpPr>
          <p:nvPr/>
        </p:nvSpPr>
        <p:spPr bwMode="auto">
          <a:xfrm>
            <a:off x="5042949" y="1705988"/>
            <a:ext cx="689427" cy="915723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활용 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범위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1" name="Rectangle 48"/>
          <p:cNvSpPr>
            <a:spLocks noChangeArrowheads="1"/>
          </p:cNvSpPr>
          <p:nvPr/>
        </p:nvSpPr>
        <p:spPr bwMode="auto">
          <a:xfrm>
            <a:off x="7734115" y="1700808"/>
            <a:ext cx="1742662" cy="99407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온라인 구매 내역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온라인 행동 이력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조회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후기조회</a:t>
            </a:r>
            <a:r>
              <a:rPr lang="en-US" altLang="ko-KR" sz="11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오프라인 구매 이력 활용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2" name="Rectangle 45"/>
          <p:cNvSpPr>
            <a:spLocks noChangeArrowheads="1"/>
          </p:cNvSpPr>
          <p:nvPr/>
        </p:nvSpPr>
        <p:spPr bwMode="auto">
          <a:xfrm>
            <a:off x="5050480" y="3409607"/>
            <a:ext cx="689427" cy="756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대상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3" name="Rectangle 48"/>
          <p:cNvSpPr>
            <a:spLocks noChangeArrowheads="1"/>
          </p:cNvSpPr>
          <p:nvPr/>
        </p:nvSpPr>
        <p:spPr bwMode="auto">
          <a:xfrm>
            <a:off x="7756927" y="3286029"/>
            <a:ext cx="2160090" cy="1104975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로그인고객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비로그인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</a:t>
            </a:r>
            <a:r>
              <a:rPr lang="ko-KR" altLang="en-US" sz="1200" baseline="300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</a:t>
            </a:r>
            <a:r>
              <a:rPr lang="en-US" altLang="ko-KR" sz="1200" baseline="30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en-US" altLang="ko-KR" sz="1200" baseline="300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AP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몰 구매이력 없으나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자사 오프라인 구매 고객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828383" y="3483881"/>
            <a:ext cx="1528938" cy="55399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일부 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고객에 대해서만 </a:t>
            </a: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제약적 </a:t>
            </a: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적용 가능 </a:t>
            </a:r>
            <a:r>
              <a:rPr lang="en-US" altLang="ko-KR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평균 로그인 비중 </a:t>
            </a:r>
            <a:r>
              <a:rPr lang="en-US" altLang="ko-KR" sz="11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21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%)  </a:t>
            </a:r>
            <a:endParaRPr lang="en-US" altLang="ko-KR" sz="11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5" name="Rectangle 48"/>
          <p:cNvSpPr>
            <a:spLocks noChangeArrowheads="1"/>
          </p:cNvSpPr>
          <p:nvPr/>
        </p:nvSpPr>
        <p:spPr bwMode="auto">
          <a:xfrm>
            <a:off x="5828383" y="4430654"/>
            <a:ext cx="1090363" cy="184666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In-Bound</a:t>
            </a: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만 가능</a:t>
            </a:r>
          </a:p>
        </p:txBody>
      </p:sp>
      <p:sp>
        <p:nvSpPr>
          <p:cNvPr id="126" name="Rectangle 45"/>
          <p:cNvSpPr>
            <a:spLocks noChangeArrowheads="1"/>
          </p:cNvSpPr>
          <p:nvPr/>
        </p:nvSpPr>
        <p:spPr bwMode="auto">
          <a:xfrm>
            <a:off x="5050480" y="4308726"/>
            <a:ext cx="689427" cy="45706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</a:t>
            </a:r>
            <a:r>
              <a:rPr lang="ko-KR" altLang="en-US" sz="1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용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범위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7" name="Rectangle 48"/>
          <p:cNvSpPr>
            <a:spLocks noChangeArrowheads="1"/>
          </p:cNvSpPr>
          <p:nvPr/>
        </p:nvSpPr>
        <p:spPr bwMode="auto">
          <a:xfrm>
            <a:off x="7744972" y="4308726"/>
            <a:ext cx="1914591" cy="57606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Out-Bound </a:t>
            </a: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캠페인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가능</a:t>
            </a:r>
            <a: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고객별 추천상품</a:t>
            </a:r>
            <a:r>
              <a:rPr lang="en-US" altLang="ko-KR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847435" y="1817943"/>
            <a:ext cx="1422184" cy="707886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온라인 행동 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Data 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제한적 </a:t>
            </a:r>
            <a:r>
              <a:rPr lang="ko-KR" altLang="en-US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활용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1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spc="-50" dirty="0" err="1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구매前</a:t>
            </a:r>
            <a:r>
              <a:rPr lang="ko-KR" altLang="en-US" sz="11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고려 인지 단계</a:t>
            </a:r>
            <a:r>
              <a:rPr lang="en-US" altLang="ko-KR" sz="1100" spc="-5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en-US" altLang="ko-KR" sz="11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1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endParaRPr lang="en-US" altLang="ko-KR" sz="1100" spc="-5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9" name="Rectangle 45"/>
          <p:cNvSpPr>
            <a:spLocks noChangeArrowheads="1"/>
          </p:cNvSpPr>
          <p:nvPr/>
        </p:nvSpPr>
        <p:spPr bwMode="auto">
          <a:xfrm>
            <a:off x="5050480" y="2714080"/>
            <a:ext cx="689427" cy="590629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실시간</a:t>
            </a:r>
            <a:r>
              <a:rPr lang="en-US" altLang="ko-KR" sz="1400" b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400" b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400" b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0" name="Rectangle 48"/>
          <p:cNvSpPr>
            <a:spLocks noChangeArrowheads="1"/>
          </p:cNvSpPr>
          <p:nvPr/>
        </p:nvSpPr>
        <p:spPr bwMode="auto">
          <a:xfrm>
            <a:off x="7746169" y="2644727"/>
            <a:ext cx="1742662" cy="403119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실시간 데이터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활용 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847435" y="2810836"/>
            <a:ext cx="1249060" cy="369332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실시간 조회 데이터 </a:t>
            </a:r>
            <a:r>
              <a:rPr lang="en-US" altLang="ko-KR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 불가</a:t>
            </a: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5050480" y="5523828"/>
            <a:ext cx="689427" cy="61325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A/B</a:t>
            </a:r>
            <a:b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3" name="Rectangle 48"/>
          <p:cNvSpPr>
            <a:spLocks noChangeArrowheads="1"/>
          </p:cNvSpPr>
          <p:nvPr/>
        </p:nvSpPr>
        <p:spPr bwMode="auto">
          <a:xfrm>
            <a:off x="5847435" y="5628805"/>
            <a:ext cx="489236" cy="184666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불가능</a:t>
            </a: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4" name="Rectangle 48"/>
          <p:cNvSpPr>
            <a:spLocks noChangeArrowheads="1"/>
          </p:cNvSpPr>
          <p:nvPr/>
        </p:nvSpPr>
        <p:spPr bwMode="auto">
          <a:xfrm>
            <a:off x="7738482" y="5373216"/>
            <a:ext cx="1914590" cy="93610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A/B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Test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가능 영역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영역별 시나리오 변경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 노출 문구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변경</a:t>
            </a:r>
            <a:endParaRPr lang="en-US" altLang="ko-KR" sz="1200" b="1" dirty="0" smtClean="0">
              <a:solidFill>
                <a:schemeClr val="accent6">
                  <a:lumMod val="7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5" name="Rectangle 45"/>
          <p:cNvSpPr>
            <a:spLocks noChangeArrowheads="1"/>
          </p:cNvSpPr>
          <p:nvPr/>
        </p:nvSpPr>
        <p:spPr bwMode="auto">
          <a:xfrm>
            <a:off x="5801157" y="1268808"/>
            <a:ext cx="1800000" cy="432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AS-IS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레코벨</a:t>
            </a:r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社</a:t>
            </a: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6" name="Rectangle 45"/>
          <p:cNvSpPr>
            <a:spLocks noChangeArrowheads="1"/>
          </p:cNvSpPr>
          <p:nvPr/>
        </p:nvSpPr>
        <p:spPr bwMode="auto">
          <a:xfrm>
            <a:off x="7743368" y="1267907"/>
            <a:ext cx="1800000" cy="432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현</a:t>
            </a:r>
            <a:r>
              <a:rPr lang="ko-KR" altLang="en-US" sz="1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스마트오퍼</a:t>
            </a: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050480" y="2664388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5036534" y="3349988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5064951" y="4219415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5065008" y="5469174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7680160" y="1219278"/>
            <a:ext cx="2017699" cy="49567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2" name="제목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4935631" y="6176062"/>
            <a:ext cx="4771371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주</a:t>
            </a:r>
            <a:r>
              <a:rPr lang="en-US" altLang="ko-KR" sz="900" spc="-40" dirty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2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)  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접속정보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(Device/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쿠키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) 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기준 단위로 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viewed 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정보 활용 또는 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900" spc="-40" dirty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 </a:t>
            </a:r>
            <a:r>
              <a:rPr lang="en-US" altLang="ko-KR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        </a:t>
            </a:r>
            <a:r>
              <a:rPr lang="ko-KR" altLang="en-US" sz="900" spc="-40" dirty="0" smtClean="0"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sym typeface="아리따-돋움(OTF)-Medium"/>
              </a:rPr>
              <a:t>과거에 한번이라도 로그인 이력이 있었던 고객의 경우 접속정보 기준으로 추정</a:t>
            </a:r>
            <a:endParaRPr lang="en-US" altLang="ko-KR" sz="900" spc="-40" dirty="0" smtClean="0">
              <a:solidFill>
                <a:schemeClr val="bg1">
                  <a:lumMod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sym typeface="아리따-돋움(OTF)-Medium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365105" y="1412776"/>
            <a:ext cx="1277941" cy="821546"/>
            <a:chOff x="3365105" y="1412776"/>
            <a:chExt cx="1277941" cy="821546"/>
          </a:xfrm>
        </p:grpSpPr>
        <p:sp>
          <p:nvSpPr>
            <p:cNvPr id="46" name="직사각형 45"/>
            <p:cNvSpPr/>
            <p:nvPr/>
          </p:nvSpPr>
          <p:spPr bwMode="auto">
            <a:xfrm>
              <a:off x="3365105" y="1872930"/>
              <a:ext cx="1277941" cy="36139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72000" rIns="72000" bIns="72000" rtlCol="0" anchor="ctr"/>
            <a:lstStyle/>
            <a:p>
              <a:pPr indent="-180975" algn="ctr" latinLnBrk="0"/>
              <a:r>
                <a:rPr lang="en-US" altLang="ko-KR" sz="900" dirty="0" smtClean="0">
                  <a:latin typeface="아리따-돋움(TTF)-Medium" pitchFamily="18" charset="-127"/>
                  <a:ea typeface="아리따-돋움(TTF)-Medium" pitchFamily="18" charset="-127"/>
                </a:rPr>
                <a:t>AP</a:t>
              </a:r>
              <a:r>
                <a:rPr lang="ko-KR" altLang="en-US" sz="900" dirty="0" smtClean="0">
                  <a:latin typeface="아리따-돋움(TTF)-Medium" pitchFamily="18" charset="-127"/>
                  <a:ea typeface="아리따-돋움(TTF)-Medium" pitchFamily="18" charset="-127"/>
                </a:rPr>
                <a:t>몰 개편</a:t>
              </a:r>
              <a:endParaRPr lang="en-US" altLang="ko-KR" sz="900" dirty="0" smtClean="0">
                <a:latin typeface="아리따-돋움(TTF)-Medium" pitchFamily="18" charset="-127"/>
                <a:ea typeface="아리따-돋움(TTF)-Medium" pitchFamily="18" charset="-127"/>
              </a:endParaRPr>
            </a:p>
            <a:p>
              <a:pPr indent="-180975" algn="ctr" latinLnBrk="0"/>
              <a:r>
                <a:rPr lang="en-US" altLang="ko-KR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(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예정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)</a:t>
              </a:r>
              <a:endParaRPr lang="ko-KR" altLang="en-US" sz="900" dirty="0" smtClean="0">
                <a:solidFill>
                  <a:schemeClr val="tx1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726506" y="1412776"/>
              <a:ext cx="568739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" lvl="1" defTabSz="981075" fontAlgn="base">
                <a:lnSpc>
                  <a:spcPct val="12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006699"/>
                </a:buClr>
                <a:buSzPct val="120000"/>
                <a:defRPr/>
              </a:pP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‘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kumimoji="1" lang="en-US" altLang="ko-KR" sz="900" dirty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8</a:t>
              </a:r>
              <a:r>
                <a:rPr kumimoji="1"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 </a:t>
              </a:r>
              <a:r>
                <a:rPr lang="en-US" altLang="ko-KR" sz="900" dirty="0" smtClean="0">
                  <a:solidFill>
                    <a:prstClr val="black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01</a:t>
              </a:r>
              <a:endParaRPr kumimoji="1" lang="en-US" altLang="ko-KR" sz="900" dirty="0">
                <a:solidFill>
                  <a:prstClr val="black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43" name="타원 142"/>
            <p:cNvSpPr>
              <a:spLocks/>
            </p:cNvSpPr>
            <p:nvPr/>
          </p:nvSpPr>
          <p:spPr>
            <a:xfrm rot="16200000">
              <a:off x="3932075" y="1677066"/>
              <a:ext cx="144000" cy="144000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44" name="Rectangle 48"/>
          <p:cNvSpPr>
            <a:spLocks noChangeArrowheads="1"/>
          </p:cNvSpPr>
          <p:nvPr/>
        </p:nvSpPr>
        <p:spPr bwMode="auto">
          <a:xfrm>
            <a:off x="5828383" y="4969090"/>
            <a:ext cx="1705916" cy="369332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17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 內 시나리오 고정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수정불가</a:t>
            </a:r>
            <a:endParaRPr lang="ko-KR" altLang="en-US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5" name="Rectangle 45"/>
          <p:cNvSpPr>
            <a:spLocks noChangeArrowheads="1"/>
          </p:cNvSpPr>
          <p:nvPr/>
        </p:nvSpPr>
        <p:spPr bwMode="auto">
          <a:xfrm>
            <a:off x="5050480" y="4939495"/>
            <a:ext cx="689427" cy="468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적용</a:t>
            </a:r>
            <a:endParaRPr lang="en-US" altLang="ko-KR" sz="11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시나리오</a:t>
            </a:r>
            <a:r>
              <a:rPr lang="ko-KR" altLang="en-US" sz="1100" b="1" dirty="0" err="1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</a:t>
            </a:r>
            <a:endParaRPr lang="en-US" altLang="ko-KR" sz="11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6" name="Rectangle 48"/>
          <p:cNvSpPr>
            <a:spLocks noChangeArrowheads="1"/>
          </p:cNvSpPr>
          <p:nvPr/>
        </p:nvSpPr>
        <p:spPr bwMode="auto">
          <a:xfrm>
            <a:off x="7744972" y="4869160"/>
            <a:ext cx="1914591" cy="57606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21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영역에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42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시나리오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셋팅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향후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수정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및 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추가 가능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5065008" y="4851934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73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주요 활용 데이터 및 적용 영역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101" name="Rectangle 95"/>
          <p:cNvSpPr>
            <a:spLocks/>
          </p:cNvSpPr>
          <p:nvPr/>
        </p:nvSpPr>
        <p:spPr>
          <a:xfrm>
            <a:off x="213925" y="832895"/>
            <a:ext cx="4649699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개인화 추천을 위한 주요 구</a:t>
            </a:r>
            <a:r>
              <a:rPr lang="ko-KR" altLang="en-US" sz="1400" b="1" spc="-1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성</a:t>
            </a: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데이터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Rectangle 95"/>
          <p:cNvSpPr>
            <a:spLocks/>
          </p:cNvSpPr>
          <p:nvPr/>
        </p:nvSpPr>
        <p:spPr>
          <a:xfrm>
            <a:off x="5007640" y="832895"/>
            <a:ext cx="4699363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적용 영역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935632" y="832895"/>
            <a:ext cx="0" cy="54764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5"/>
          <p:cNvSpPr>
            <a:spLocks noChangeArrowheads="1"/>
          </p:cNvSpPr>
          <p:nvPr/>
        </p:nvSpPr>
        <p:spPr bwMode="auto">
          <a:xfrm>
            <a:off x="272480" y="4480870"/>
            <a:ext cx="2160000" cy="1466511"/>
          </a:xfrm>
          <a:prstGeom prst="rect">
            <a:avLst/>
          </a:prstGeom>
          <a:solidFill>
            <a:srgbClr val="B2B2B2">
              <a:alpha val="10000"/>
            </a:srgbClr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endParaRPr lang="en-US" altLang="ko-KR" sz="1100" b="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72481" y="2431305"/>
            <a:ext cx="1455568" cy="1995801"/>
          </a:xfrm>
          <a:prstGeom prst="rect">
            <a:avLst/>
          </a:prstGeom>
          <a:solidFill>
            <a:srgbClr val="4F8ABE">
              <a:alpha val="10196"/>
            </a:srgbClr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9" name="사다리꼴 98"/>
          <p:cNvSpPr/>
          <p:nvPr/>
        </p:nvSpPr>
        <p:spPr>
          <a:xfrm>
            <a:off x="328097" y="1769532"/>
            <a:ext cx="4288658" cy="615926"/>
          </a:xfrm>
          <a:prstGeom prst="trapezoid">
            <a:avLst>
              <a:gd name="adj" fmla="val 228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65092" y="3093820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 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시간대별 방문빈도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365092" y="2661253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리뷰작성 횟수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65092" y="3958954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 </a:t>
            </a:r>
            <a:endParaRPr kumimoji="0"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캠페인 반응 횟수</a:t>
            </a:r>
            <a:endParaRPr kumimoji="0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65092" y="3526387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 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시즌별</a:t>
            </a: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구매주기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7" name="직사각형 106"/>
          <p:cNvSpPr>
            <a:spLocks noChangeArrowheads="1"/>
          </p:cNvSpPr>
          <p:nvPr/>
        </p:nvSpPr>
        <p:spPr bwMode="auto">
          <a:xfrm>
            <a:off x="457244" y="2393067"/>
            <a:ext cx="106631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050" b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개인별 행동변수</a:t>
            </a:r>
            <a:endParaRPr kumimoji="0"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66621" y="4739903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고객정보</a:t>
            </a:r>
          </a:p>
        </p:txBody>
      </p:sp>
      <p:sp>
        <p:nvSpPr>
          <p:cNvPr id="109" name="직사각형 108"/>
          <p:cNvSpPr>
            <a:spLocks noChangeArrowheads="1"/>
          </p:cNvSpPr>
          <p:nvPr/>
        </p:nvSpPr>
        <p:spPr bwMode="auto">
          <a:xfrm>
            <a:off x="923517" y="5638760"/>
            <a:ext cx="72487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</a:t>
            </a:r>
            <a:r>
              <a:rPr lang="ko-KR" altLang="en-US" sz="105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부</a:t>
            </a: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Data</a:t>
            </a:r>
            <a:endParaRPr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1383740" y="4739903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상품정보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66621" y="5224069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프로모션 정보</a:t>
            </a:r>
            <a:endParaRPr kumimoji="1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1387507" y="5224069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 </a:t>
            </a:r>
            <a:endParaRPr kumimoji="1"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 </a:t>
            </a:r>
            <a:r>
              <a:rPr kumimoji="1" lang="ko-KR" altLang="en-US" sz="10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내역</a:t>
            </a:r>
          </a:p>
        </p:txBody>
      </p:sp>
      <p:sp>
        <p:nvSpPr>
          <p:cNvPr id="113" name="갈매기형 수장 112"/>
          <p:cNvSpPr/>
          <p:nvPr/>
        </p:nvSpPr>
        <p:spPr>
          <a:xfrm>
            <a:off x="1698190" y="1340768"/>
            <a:ext cx="1735338" cy="468000"/>
          </a:xfrm>
          <a:prstGeom prst="chevron">
            <a:avLst/>
          </a:prstGeom>
          <a:solidFill>
            <a:srgbClr val="002060"/>
          </a:solidFill>
          <a:ln w="1270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다양한</a:t>
            </a: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파생변수 개발</a:t>
            </a:r>
            <a:endParaRPr lang="en-US" altLang="ko-KR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4" name="오각형 113"/>
          <p:cNvSpPr/>
          <p:nvPr/>
        </p:nvSpPr>
        <p:spPr>
          <a:xfrm>
            <a:off x="317862" y="1343590"/>
            <a:ext cx="1553018" cy="468000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내부 </a:t>
            </a:r>
            <a:r>
              <a:rPr lang="en-US" altLang="ko-KR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Data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+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웹로그</a:t>
            </a:r>
            <a:endParaRPr lang="ko-KR" altLang="en-US" sz="1100" b="1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5" name="갈매기형 수장 114"/>
          <p:cNvSpPr/>
          <p:nvPr/>
        </p:nvSpPr>
        <p:spPr>
          <a:xfrm>
            <a:off x="3258836" y="1340768"/>
            <a:ext cx="1507093" cy="4680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시나리오 개발</a:t>
            </a:r>
            <a:r>
              <a:rPr lang="en-US" altLang="ko-KR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적용</a:t>
            </a:r>
            <a:endParaRPr lang="en-US" altLang="ko-KR" sz="1100" b="1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778400" y="2431305"/>
            <a:ext cx="1455568" cy="1995801"/>
          </a:xfrm>
          <a:prstGeom prst="rect">
            <a:avLst/>
          </a:prstGeom>
          <a:solidFill>
            <a:srgbClr val="4F8ABE">
              <a:alpha val="10196"/>
            </a:srgbClr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871011" y="3093820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선호 아이템 기준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871011" y="2661253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브랜드 사이트 </a:t>
            </a:r>
            <a:endParaRPr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방문기준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871011" y="3958954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선호 </a:t>
            </a:r>
            <a:r>
              <a:rPr kumimoji="0" lang="ko-KR" altLang="en-US" sz="100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검색어</a:t>
            </a:r>
            <a:r>
              <a:rPr kumimoji="0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기준</a:t>
            </a:r>
            <a:endParaRPr kumimoji="0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871011" y="3526387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선호 카테고리 기준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1" name="직사각형 120"/>
          <p:cNvSpPr>
            <a:spLocks noChangeArrowheads="1"/>
          </p:cNvSpPr>
          <p:nvPr/>
        </p:nvSpPr>
        <p:spPr bwMode="auto">
          <a:xfrm>
            <a:off x="1895731" y="2393067"/>
            <a:ext cx="120417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050" b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세그먼트 기준 변수</a:t>
            </a:r>
            <a:endParaRPr kumimoji="0"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274073" y="2431305"/>
            <a:ext cx="1455568" cy="1995801"/>
          </a:xfrm>
          <a:prstGeom prst="rect">
            <a:avLst/>
          </a:prstGeom>
          <a:solidFill>
            <a:srgbClr val="4F8ABE">
              <a:alpha val="10196"/>
            </a:srgbClr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366684" y="3093820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 연관</a:t>
            </a:r>
            <a: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아이템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366684" y="2661253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조회 연관</a:t>
            </a:r>
            <a: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아이템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5" name="직사각형 124"/>
          <p:cNvSpPr>
            <a:spLocks noChangeArrowheads="1"/>
          </p:cNvSpPr>
          <p:nvPr/>
        </p:nvSpPr>
        <p:spPr bwMode="auto">
          <a:xfrm>
            <a:off x="3593733" y="2393067"/>
            <a:ext cx="81624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Optima" pitchFamily="2" charset="2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050" b="1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컨텐츠</a:t>
            </a:r>
            <a:r>
              <a:rPr kumimoji="0"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변수</a:t>
            </a:r>
            <a:endParaRPr kumimoji="0"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6" name="Rectangle 45"/>
          <p:cNvSpPr>
            <a:spLocks noChangeArrowheads="1"/>
          </p:cNvSpPr>
          <p:nvPr/>
        </p:nvSpPr>
        <p:spPr bwMode="auto">
          <a:xfrm>
            <a:off x="2569641" y="4480870"/>
            <a:ext cx="2160000" cy="1466511"/>
          </a:xfrm>
          <a:prstGeom prst="rect">
            <a:avLst/>
          </a:prstGeom>
          <a:solidFill>
            <a:srgbClr val="B2B2B2">
              <a:alpha val="10000"/>
            </a:srgbClr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endParaRPr lang="en-US" altLang="ko-KR" sz="1100" b="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2663782" y="4739903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페이지 조회</a:t>
            </a:r>
            <a:endParaRPr kumimoji="1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8" name="직사각형 127"/>
          <p:cNvSpPr>
            <a:spLocks noChangeArrowheads="1"/>
          </p:cNvSpPr>
          <p:nvPr/>
        </p:nvSpPr>
        <p:spPr bwMode="auto">
          <a:xfrm>
            <a:off x="3220678" y="5638760"/>
            <a:ext cx="72006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</a:t>
            </a:r>
            <a:r>
              <a:rPr lang="ko-KR" altLang="en-US" sz="1050" b="1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그</a:t>
            </a:r>
            <a:r>
              <a:rPr lang="ko-KR" altLang="en-US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05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Data</a:t>
            </a:r>
            <a:endParaRPr lang="ko-KR" altLang="en-US" sz="1050" b="1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3680901" y="4739903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검색어</a:t>
            </a: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정보</a:t>
            </a:r>
            <a:endParaRPr kumimoji="1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2663782" y="5224069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클릭 정보</a:t>
            </a:r>
            <a:endParaRPr kumimoji="1"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3684668" y="5224069"/>
            <a:ext cx="936000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장바구니 </a:t>
            </a:r>
            <a:endParaRPr kumimoji="1" lang="en-US" altLang="ko-KR" sz="100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</a:t>
            </a:r>
            <a:r>
              <a:rPr kumimoji="1" lang="ko-KR" altLang="en-US" sz="1000" dirty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보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3366684" y="3526387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조회 연관</a:t>
            </a:r>
            <a: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프로모션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3366684" y="3958954"/>
            <a:ext cx="1270346" cy="360000"/>
          </a:xfrm>
          <a:prstGeom prst="roundRect">
            <a:avLst>
              <a:gd name="adj" fmla="val 0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조회</a:t>
            </a:r>
            <a: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 연관</a:t>
            </a:r>
            <a: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브랜드</a:t>
            </a:r>
            <a:endParaRPr lang="ko-KR" altLang="en-US" sz="100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273623"/>
              </p:ext>
            </p:extLst>
          </p:nvPr>
        </p:nvGraphicFramePr>
        <p:xfrm>
          <a:off x="5110046" y="1578526"/>
          <a:ext cx="4596960" cy="1419225"/>
        </p:xfrm>
        <a:graphic>
          <a:graphicData uri="http://schemas.openxmlformats.org/drawingml/2006/table">
            <a:tbl>
              <a:tblPr/>
              <a:tblGrid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Type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검색영역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상품상세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마이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파우치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결제완료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브랜드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프로모션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5127286" y="1271234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4" name="직사각형 143"/>
          <p:cNvSpPr>
            <a:spLocks noChangeArrowheads="1"/>
          </p:cNvSpPr>
          <p:nvPr/>
        </p:nvSpPr>
        <p:spPr bwMode="auto">
          <a:xfrm>
            <a:off x="5228150" y="1219279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Type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별 적용 페이</a:t>
            </a:r>
            <a:r>
              <a:rPr lang="ko-KR" altLang="en-US" sz="1400" b="1" spc="-6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지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23173"/>
              </p:ext>
            </p:extLst>
          </p:nvPr>
        </p:nvGraphicFramePr>
        <p:xfrm>
          <a:off x="5110046" y="3454856"/>
          <a:ext cx="4596960" cy="1318260"/>
        </p:xfrm>
        <a:graphic>
          <a:graphicData uri="http://schemas.openxmlformats.org/drawingml/2006/table">
            <a:tbl>
              <a:tblPr/>
              <a:tblGrid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검색영역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상품상세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마이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파우치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결제완료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Web</a:t>
                      </a:r>
                    </a:p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(6)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M-web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(3)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App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5127286" y="3147564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7" name="직사각형 146"/>
          <p:cNvSpPr>
            <a:spLocks noChangeArrowheads="1"/>
          </p:cNvSpPr>
          <p:nvPr/>
        </p:nvSpPr>
        <p:spPr bwMode="auto">
          <a:xfrm>
            <a:off x="5228150" y="3095609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디바이스 별 </a:t>
            </a: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페이지 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(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추천영역 개수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)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04619"/>
              </p:ext>
            </p:extLst>
          </p:nvPr>
        </p:nvGraphicFramePr>
        <p:xfrm>
          <a:off x="5110046" y="5194456"/>
          <a:ext cx="4596958" cy="1135380"/>
        </p:xfrm>
        <a:graphic>
          <a:graphicData uri="http://schemas.openxmlformats.org/drawingml/2006/table">
            <a:tbl>
              <a:tblPr/>
              <a:tblGrid>
                <a:gridCol w="923074"/>
                <a:gridCol w="612314"/>
                <a:gridCol w="612314"/>
                <a:gridCol w="612314"/>
                <a:gridCol w="612314"/>
                <a:gridCol w="612314"/>
                <a:gridCol w="612314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마이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파우치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결제완료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51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선호프로모션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선호 브랜드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선호 카테고리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최근 본 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유사고객 선호상품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실시간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TOP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랭킹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제안상품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검색어별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구매연결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Top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대체제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보완제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브랜드內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Top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view</a:t>
                      </a: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Most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 View</a:t>
                      </a: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개인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선호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Most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연계구매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9" name="직사각형 148"/>
          <p:cNvSpPr/>
          <p:nvPr/>
        </p:nvSpPr>
        <p:spPr>
          <a:xfrm>
            <a:off x="5127286" y="4887164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0" name="직사각형 149"/>
          <p:cNvSpPr>
            <a:spLocks noChangeArrowheads="1"/>
          </p:cNvSpPr>
          <p:nvPr/>
        </p:nvSpPr>
        <p:spPr bwMode="auto">
          <a:xfrm>
            <a:off x="5228150" y="4835209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페이지별</a:t>
            </a: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적용 시나리오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6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75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적용 결과 </a:t>
            </a: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Index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101" name="Rectangle 95"/>
          <p:cNvSpPr>
            <a:spLocks/>
          </p:cNvSpPr>
          <p:nvPr/>
        </p:nvSpPr>
        <p:spPr>
          <a:xfrm>
            <a:off x="213925" y="832895"/>
            <a:ext cx="4649699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성과 비교 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Rectangle 95"/>
          <p:cNvSpPr>
            <a:spLocks/>
          </p:cNvSpPr>
          <p:nvPr/>
        </p:nvSpPr>
        <p:spPr>
          <a:xfrm>
            <a:off x="5025008" y="832895"/>
            <a:ext cx="4681995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en-US" altLang="ko-KR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Appendix. </a:t>
            </a: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성과측정 방식 차이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935632" y="832895"/>
            <a:ext cx="0" cy="54764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84395" y="3840995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5" name="직사각형 54"/>
          <p:cNvSpPr>
            <a:spLocks noChangeArrowheads="1"/>
          </p:cNvSpPr>
          <p:nvPr/>
        </p:nvSpPr>
        <p:spPr bwMode="auto">
          <a:xfrm>
            <a:off x="385259" y="3789040"/>
            <a:ext cx="463974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b="1" spc="-6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스마트오퍼</a:t>
            </a:r>
            <a:r>
              <a:rPr lang="ko-KR" altLang="en-US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</a:t>
            </a:r>
            <a:r>
              <a:rPr lang="en-US" altLang="ko-KR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vs</a:t>
            </a:r>
            <a:r>
              <a:rPr lang="en-US" altLang="ko-KR" sz="1600" b="1" spc="-6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b="1" spc="-6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레코벨</a:t>
            </a:r>
            <a:r>
              <a:rPr lang="ko-KR" altLang="en-US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</a:t>
            </a:r>
            <a:r>
              <a:rPr lang="ko-KR" altLang="en-US" sz="1400" b="1" spc="-6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성과 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비교 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(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상품상세 페이지 대상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)</a:t>
            </a:r>
            <a:endParaRPr lang="ko-KR" altLang="en-US" sz="1400" b="1" spc="-60" dirty="0"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66" name="Rectangle 45"/>
          <p:cNvSpPr>
            <a:spLocks noChangeArrowheads="1"/>
          </p:cNvSpPr>
          <p:nvPr/>
        </p:nvSpPr>
        <p:spPr bwMode="auto">
          <a:xfrm>
            <a:off x="5042949" y="1932937"/>
            <a:ext cx="689427" cy="7149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집계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단</a:t>
            </a:r>
            <a:r>
              <a:rPr lang="ko-KR" altLang="en-US" sz="12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7" name="Rectangle 48"/>
          <p:cNvSpPr>
            <a:spLocks noChangeArrowheads="1"/>
          </p:cNvSpPr>
          <p:nvPr/>
        </p:nvSpPr>
        <p:spPr bwMode="auto">
          <a:xfrm>
            <a:off x="7734115" y="1927756"/>
            <a:ext cx="1742662" cy="780489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세션 </a:t>
            </a:r>
            <a:r>
              <a:rPr lang="en-US" altLang="ko-KR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방문</a:t>
            </a:r>
            <a:r>
              <a:rPr lang="en-US" altLang="ko-KR" sz="1200" b="1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방문자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PV</a:t>
            </a:r>
            <a:endParaRPr lang="ko-KR" altLang="en-US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8" name="Rectangle 45"/>
          <p:cNvSpPr>
            <a:spLocks noChangeArrowheads="1"/>
          </p:cNvSpPr>
          <p:nvPr/>
        </p:nvSpPr>
        <p:spPr bwMode="auto">
          <a:xfrm>
            <a:off x="5050480" y="3749388"/>
            <a:ext cx="689427" cy="1013785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전환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판정</a:t>
            </a:r>
            <a:r>
              <a:rPr lang="ko-KR" altLang="en-US" sz="1200" b="1" dirty="0" err="1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9" name="Rectangle 48"/>
          <p:cNvSpPr>
            <a:spLocks noChangeArrowheads="1"/>
          </p:cNvSpPr>
          <p:nvPr/>
        </p:nvSpPr>
        <p:spPr bwMode="auto">
          <a:xfrm>
            <a:off x="7756927" y="3749388"/>
            <a:ext cx="2160090" cy="475632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 세션 內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추천상품 클릭한 후 </a:t>
            </a: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828382" y="3823663"/>
            <a:ext cx="1816339" cy="55399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해당월 이내 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추천상품 </a:t>
            </a:r>
            <a:r>
              <a:rPr lang="ko-KR" altLang="en-US" sz="1200" spc="-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구매시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47435" y="2016365"/>
            <a:ext cx="1515158" cy="55399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MUV</a:t>
            </a:r>
            <a:b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(Monthly Unique Visitor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b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endParaRPr lang="en-US" altLang="ko-KR" sz="1200" spc="-5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5" name="Rectangle 45"/>
          <p:cNvSpPr>
            <a:spLocks noChangeArrowheads="1"/>
          </p:cNvSpPr>
          <p:nvPr/>
        </p:nvSpPr>
        <p:spPr bwMode="auto">
          <a:xfrm>
            <a:off x="5050480" y="2859532"/>
            <a:ext cx="689427" cy="590629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집계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</a:t>
            </a:r>
            <a:r>
              <a:rPr lang="ko-KR" altLang="en-US" sz="12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간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6" name="Rectangle 48"/>
          <p:cNvSpPr>
            <a:spLocks noChangeArrowheads="1"/>
          </p:cNvSpPr>
          <p:nvPr/>
        </p:nvSpPr>
        <p:spPr bwMode="auto">
          <a:xfrm>
            <a:off x="7746169" y="2966247"/>
            <a:ext cx="1742662" cy="373755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세션 유지시간 內 한정 </a:t>
            </a:r>
            <a:endParaRPr lang="en-US" altLang="ko-KR" sz="12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847435" y="3060791"/>
            <a:ext cx="859531" cy="184666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단위  누계</a:t>
            </a: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1" name="Rectangle 45"/>
          <p:cNvSpPr>
            <a:spLocks noChangeArrowheads="1"/>
          </p:cNvSpPr>
          <p:nvPr/>
        </p:nvSpPr>
        <p:spPr bwMode="auto">
          <a:xfrm>
            <a:off x="5801157" y="1323826"/>
            <a:ext cx="1800000" cy="432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AS-IS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레코벨</a:t>
            </a:r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社</a:t>
            </a: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2" name="Rectangle 45"/>
          <p:cNvSpPr>
            <a:spLocks noChangeArrowheads="1"/>
          </p:cNvSpPr>
          <p:nvPr/>
        </p:nvSpPr>
        <p:spPr bwMode="auto">
          <a:xfrm>
            <a:off x="7743368" y="1322925"/>
            <a:ext cx="1800000" cy="432000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현</a:t>
            </a:r>
            <a:r>
              <a:rPr lang="ko-KR" altLang="en-US" sz="1400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재</a:t>
            </a:r>
            <a:endParaRPr lang="en-US" altLang="ko-KR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스마트오퍼</a:t>
            </a:r>
            <a:r>
              <a:rPr lang="en-US" altLang="ko-KR" sz="14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5050480" y="2762950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036534" y="3589220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064951" y="4886434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672345" y="1274297"/>
            <a:ext cx="2017699" cy="48358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828382" y="4223285"/>
            <a:ext cx="1816339" cy="507831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(Ex. 10/1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추천 받고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b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10/10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구매도 추천 성과로 인정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b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endParaRPr lang="en-US" altLang="ko-KR" sz="11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777429" y="4188951"/>
            <a:ext cx="1816339" cy="677108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(Ex. 10/1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추천 받고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b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10/1 visit 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유지 시간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약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30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분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內에 구매해야 구매로 인정</a:t>
            </a:r>
            <a: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br>
              <a:rPr lang="en-US" altLang="ko-KR" sz="11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endParaRPr lang="en-US" altLang="ko-KR" sz="11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0" name="Rectangle 45"/>
          <p:cNvSpPr>
            <a:spLocks noChangeArrowheads="1"/>
          </p:cNvSpPr>
          <p:nvPr/>
        </p:nvSpPr>
        <p:spPr bwMode="auto">
          <a:xfrm>
            <a:off x="5050480" y="5036073"/>
            <a:ext cx="689427" cy="1013785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성과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대시보드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1" name="Rectangle 48"/>
          <p:cNvSpPr>
            <a:spLocks noChangeArrowheads="1"/>
          </p:cNvSpPr>
          <p:nvPr/>
        </p:nvSpPr>
        <p:spPr bwMode="auto">
          <a:xfrm>
            <a:off x="7756927" y="4952092"/>
            <a:ext cx="2160090" cy="630469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영역별 추천 성과 </a:t>
            </a:r>
            <a: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대시보드</a:t>
            </a:r>
            <a:r>
              <a:rPr lang="ko-KR" altLang="en-US" sz="12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개발</a:t>
            </a:r>
            <a:endParaRPr lang="en-US" altLang="ko-KR" sz="120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828382" y="5113803"/>
            <a:ext cx="1816339" cy="738664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’14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 적용 이후 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16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 말까지 </a:t>
            </a:r>
            <a:r>
              <a:rPr lang="ko-KR" altLang="en-US" sz="1200" spc="-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대시보드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부재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성과 숫자 </a:t>
            </a:r>
            <a:r>
              <a:rPr lang="ko-KR" altLang="en-US" sz="1200" spc="-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레코벨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측 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집계결과 공유 받는 형태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1200" spc="-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064951" y="6165304"/>
            <a:ext cx="4536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37537" y="1248707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5" name="직사각형 34"/>
          <p:cNvSpPr>
            <a:spLocks noChangeArrowheads="1"/>
          </p:cNvSpPr>
          <p:nvPr/>
        </p:nvSpPr>
        <p:spPr bwMode="auto">
          <a:xfrm>
            <a:off x="338401" y="1196752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AP</a:t>
            </a:r>
            <a:r>
              <a:rPr lang="ko-KR" altLang="en-US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몰 전체 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성과 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(11/3 ~ 11/10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기준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)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353634"/>
              </p:ext>
            </p:extLst>
          </p:nvPr>
        </p:nvGraphicFramePr>
        <p:xfrm>
          <a:off x="416496" y="4198561"/>
          <a:ext cx="4127500" cy="2088232"/>
        </p:xfrm>
        <a:graphic>
          <a:graphicData uri="http://schemas.openxmlformats.org/drawingml/2006/table">
            <a:tbl>
              <a:tblPr/>
              <a:tblGrid>
                <a:gridCol w="1384300"/>
                <a:gridCol w="685800"/>
                <a:gridCol w="685800"/>
                <a:gridCol w="685800"/>
                <a:gridCol w="685800"/>
              </a:tblGrid>
              <a:tr h="2571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평가지표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스마트오퍼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레코벨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1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32,585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13,625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11,655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10,907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클릭한 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1,448 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766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132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170 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추천대비 클릭비중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4.4%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5.6%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1.6%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구매 완료한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118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92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4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8 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구매전환율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8.1%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12.0%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3.0%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4.7%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Total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구매전환율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9.5%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  <a:cs typeface="+mn-cs"/>
                        </a:rPr>
                        <a:t>4.0%</a:t>
                      </a:r>
                    </a:p>
                  </a:txBody>
                  <a:tcPr marL="36000" marR="72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57280"/>
              </p:ext>
            </p:extLst>
          </p:nvPr>
        </p:nvGraphicFramePr>
        <p:xfrm>
          <a:off x="397664" y="1556792"/>
          <a:ext cx="4267305" cy="1933575"/>
        </p:xfrm>
        <a:graphic>
          <a:graphicData uri="http://schemas.openxmlformats.org/drawingml/2006/table">
            <a:tbl>
              <a:tblPr/>
              <a:tblGrid>
                <a:gridCol w="1584675"/>
                <a:gridCol w="894210"/>
                <a:gridCol w="894210"/>
                <a:gridCol w="894210"/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채널이름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몰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몰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WEB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몰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App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372,075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159,695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36,732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클릭한 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12,889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10,762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3,756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추천대비 클릭비중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3.5%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6.7%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10.2%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구매 완료한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1,643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1,399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551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 </a:t>
                      </a:r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구매전환율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12.7%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13.0%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14.7%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Total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추천 구매전환율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_TTF_Medium" panose="02020603020101020101" pitchFamily="18" charset="-127"/>
                          <a:ea typeface="아리따-돋움_TTF_Medium" panose="02020603020101020101" pitchFamily="18" charset="-127"/>
                        </a:rPr>
                        <a:t>13.1%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9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800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향후 계획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101" name="Rectangle 95"/>
          <p:cNvSpPr>
            <a:spLocks/>
          </p:cNvSpPr>
          <p:nvPr/>
        </p:nvSpPr>
        <p:spPr>
          <a:xfrm>
            <a:off x="213925" y="832895"/>
            <a:ext cx="9419025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고도화를 위한 과제 및 계획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935632" y="832895"/>
            <a:ext cx="0" cy="54764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9"/>
          <p:cNvSpPr>
            <a:spLocks noChangeArrowheads="1"/>
          </p:cNvSpPr>
          <p:nvPr/>
        </p:nvSpPr>
        <p:spPr bwMode="auto">
          <a:xfrm rot="16200000">
            <a:off x="-368820" y="2818047"/>
            <a:ext cx="1944217" cy="495682"/>
          </a:xfrm>
          <a:prstGeom prst="roundRect">
            <a:avLst>
              <a:gd name="adj" fmla="val 7171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solidFill>
                  <a:schemeClr val="tx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Test</a:t>
            </a:r>
            <a:r>
              <a:rPr kumimoji="1" lang="ko-KR" altLang="en-US" sz="1200" b="1" dirty="0" smtClean="0">
                <a:solidFill>
                  <a:schemeClr val="tx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기반  고도화</a:t>
            </a:r>
            <a:endParaRPr kumimoji="1" lang="ko-KR" altLang="en-US" sz="1200" b="1" dirty="0">
              <a:solidFill>
                <a:schemeClr val="tx1"/>
              </a:solidFill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 rot="16200000">
            <a:off x="-379247" y="4934929"/>
            <a:ext cx="1965071" cy="495681"/>
          </a:xfrm>
          <a:prstGeom prst="roundRect">
            <a:avLst>
              <a:gd name="adj" fmla="val 7171"/>
            </a:avLst>
          </a:prstGeom>
          <a:solidFill>
            <a:schemeClr val="accent1">
              <a:alpha val="3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 smtClean="0">
                <a:solidFill>
                  <a:schemeClr val="tx1"/>
                </a:solidFill>
                <a:latin typeface="아리따B" panose="02020603020101020101" pitchFamily="18" charset="-127"/>
                <a:ea typeface="아리따B" panose="02020603020101020101" pitchFamily="18" charset="-127"/>
              </a:rPr>
              <a:t>알고리즘 기반  고도화</a:t>
            </a:r>
            <a:endParaRPr kumimoji="1" lang="ko-KR" altLang="en-US" sz="1200" b="1" dirty="0">
              <a:solidFill>
                <a:schemeClr val="tx1"/>
              </a:solidFill>
              <a:latin typeface="아리따B" panose="02020603020101020101" pitchFamily="18" charset="-127"/>
              <a:ea typeface="아리따B" panose="02020603020101020101" pitchFamily="18" charset="-127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913356" y="2156531"/>
            <a:ext cx="988024" cy="79211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3175" algn="ctr" latinLnBrk="0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</a:t>
            </a:r>
            <a:r>
              <a:rPr lang="en-US" altLang="ko-KR" sz="10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endParaRPr lang="en-US" altLang="ko-KR" sz="12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 영역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</a:t>
            </a:r>
            <a:endParaRPr lang="ko-KR" altLang="en-US" sz="1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>
            <a:off x="913356" y="4252967"/>
            <a:ext cx="988024" cy="79211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3175" algn="ctr" latinLnBrk="0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</a:t>
            </a:r>
            <a:r>
              <a:rPr lang="en-US" altLang="ko-KR" sz="10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고객행동</a:t>
            </a:r>
            <a:endParaRPr lang="en-US" altLang="ko-KR" sz="12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세분</a:t>
            </a:r>
            <a:r>
              <a:rPr lang="ko-KR" altLang="en-US" sz="12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913356" y="5301186"/>
            <a:ext cx="988024" cy="79211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3175" algn="ctr" latinLnBrk="0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</a:t>
            </a:r>
            <a:r>
              <a:rPr lang="en-US" altLang="ko-KR" sz="10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2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lang="ko-KR" altLang="en-US" sz="1200" b="1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endParaRPr lang="en-US" altLang="ko-KR" sz="12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</a:t>
            </a:r>
            <a:r>
              <a:rPr lang="ko-KR" altLang="en-US" sz="12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endParaRPr lang="en-US" altLang="ko-KR" sz="12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913356" y="3204749"/>
            <a:ext cx="988024" cy="79211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3175" algn="ctr" latinLnBrk="0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</a:t>
            </a:r>
            <a:r>
              <a:rPr lang="en-US" altLang="ko-KR" sz="1000" b="1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altLang="ko-KR" sz="10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endParaRPr lang="en-US" altLang="ko-KR" sz="1200" b="1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75" algn="ctr" latinLnBrk="0"/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 시나리오 테스트</a:t>
            </a:r>
            <a:endParaRPr lang="ko-KR" altLang="en-US" sz="1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AutoShape 9"/>
          <p:cNvSpPr>
            <a:spLocks noChangeArrowheads="1"/>
          </p:cNvSpPr>
          <p:nvPr/>
        </p:nvSpPr>
        <p:spPr bwMode="auto">
          <a:xfrm>
            <a:off x="355446" y="1385611"/>
            <a:ext cx="1545934" cy="467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txBody>
          <a:bodyPr lIns="35994" tIns="35994" rIns="17997" bIns="35994" anchor="ctr"/>
          <a:lstStyle/>
          <a:p>
            <a:pPr algn="ctr" defTabSz="957072" fontAlgn="base" latinLnBrk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과제</a:t>
            </a:r>
            <a:endParaRPr kumimoji="1" lang="en-US" altLang="ko-KR" sz="14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01951" y="2696475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新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몰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추천영역 설계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89983" y="21890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영역별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지</a:t>
            </a:r>
            <a:r>
              <a:rPr kumimoji="1" lang="ko-KR" altLang="en-US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표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측정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207175" y="3293600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신규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36975" y="21890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추천 문구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Test 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45087" y="21890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추천 위치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Test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53199" y="21890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추천 페이지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Test 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600126" y="3293600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추</a:t>
            </a:r>
            <a:r>
              <a:rPr kumimoji="1" lang="ko-KR" altLang="en-US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천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A/B Test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92960" y="2093780"/>
            <a:ext cx="3168352" cy="838584"/>
          </a:xfrm>
          <a:prstGeom prst="rect">
            <a:avLst/>
          </a:prstGeom>
          <a:noFill/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00672" y="43321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행동정보</a:t>
            </a:r>
            <a: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수집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6596" y="43321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파생변수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개발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84751" y="433217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고객 세분화</a:t>
            </a:r>
            <a: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모델 개발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4" name="직선 화살표 연결선 63"/>
          <p:cNvCxnSpPr>
            <a:stCxn id="42" idx="3"/>
            <a:endCxn id="50" idx="1"/>
          </p:cNvCxnSpPr>
          <p:nvPr/>
        </p:nvCxnSpPr>
        <p:spPr>
          <a:xfrm>
            <a:off x="4089983" y="2513071"/>
            <a:ext cx="502977" cy="1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오각형 65"/>
          <p:cNvSpPr/>
          <p:nvPr/>
        </p:nvSpPr>
        <p:spPr>
          <a:xfrm>
            <a:off x="1999535" y="1387903"/>
            <a:ext cx="5905793" cy="463292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txBody>
          <a:bodyPr lIns="35994" tIns="35994" rIns="17997" bIns="35994" anchor="ctr"/>
          <a:lstStyle/>
          <a:p>
            <a:pPr algn="ctr" defTabSz="957072" fontAlgn="base" latinLnBrk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과제 수행을 위한 세부 </a:t>
            </a:r>
            <a:r>
              <a:rPr kumimoji="1" lang="en-US" altLang="ko-KR" sz="1400" b="1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</a:t>
            </a:r>
            <a:endParaRPr kumimoji="1" lang="en-US" altLang="ko-KR" sz="14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7" name="직선 화살표 연결선 66"/>
          <p:cNvCxnSpPr>
            <a:stCxn id="34" idx="3"/>
            <a:endCxn id="42" idx="1"/>
          </p:cNvCxnSpPr>
          <p:nvPr/>
        </p:nvCxnSpPr>
        <p:spPr>
          <a:xfrm flipV="1">
            <a:off x="2901951" y="2513071"/>
            <a:ext cx="288032" cy="507404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직선 화살표 연결선 67"/>
          <p:cNvCxnSpPr>
            <a:endCxn id="44" idx="1"/>
          </p:cNvCxnSpPr>
          <p:nvPr/>
        </p:nvCxnSpPr>
        <p:spPr>
          <a:xfrm>
            <a:off x="2901951" y="3172452"/>
            <a:ext cx="305224" cy="445148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직선 화살표 연결선 75"/>
          <p:cNvCxnSpPr>
            <a:stCxn id="51" idx="3"/>
            <a:endCxn id="54" idx="1"/>
          </p:cNvCxnSpPr>
          <p:nvPr/>
        </p:nvCxnSpPr>
        <p:spPr>
          <a:xfrm>
            <a:off x="2900672" y="4656171"/>
            <a:ext cx="305924" cy="0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직선 화살표 연결선 78"/>
          <p:cNvCxnSpPr>
            <a:stCxn id="54" idx="3"/>
            <a:endCxn id="55" idx="1"/>
          </p:cNvCxnSpPr>
          <p:nvPr/>
        </p:nvCxnSpPr>
        <p:spPr>
          <a:xfrm>
            <a:off x="4106596" y="4656171"/>
            <a:ext cx="278155" cy="0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직사각형 84"/>
          <p:cNvSpPr/>
          <p:nvPr/>
        </p:nvSpPr>
        <p:spPr>
          <a:xfrm>
            <a:off x="6862390" y="3293076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신규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시나리오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적용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6" name="직선 화살표 연결선 85"/>
          <p:cNvCxnSpPr>
            <a:stCxn id="49" idx="3"/>
            <a:endCxn id="85" idx="1"/>
          </p:cNvCxnSpPr>
          <p:nvPr/>
        </p:nvCxnSpPr>
        <p:spPr>
          <a:xfrm flipV="1">
            <a:off x="6500126" y="3617076"/>
            <a:ext cx="362264" cy="524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직사각형 92"/>
          <p:cNvSpPr/>
          <p:nvPr/>
        </p:nvSpPr>
        <p:spPr>
          <a:xfrm>
            <a:off x="2000672" y="5375568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분석 데이터</a:t>
            </a:r>
            <a: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일원화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84751" y="5373241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상품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고객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/PR</a:t>
            </a: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마스터 데이터</a:t>
            </a:r>
            <a: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정비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7" name="직선 화살표 연결선 56"/>
          <p:cNvCxnSpPr>
            <a:stCxn id="93" idx="3"/>
            <a:endCxn id="43" idx="1"/>
          </p:cNvCxnSpPr>
          <p:nvPr/>
        </p:nvCxnSpPr>
        <p:spPr>
          <a:xfrm flipV="1">
            <a:off x="2900672" y="5697241"/>
            <a:ext cx="1484079" cy="2327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화살표 연결선 57"/>
          <p:cNvCxnSpPr>
            <a:stCxn id="43" idx="0"/>
            <a:endCxn id="55" idx="2"/>
          </p:cNvCxnSpPr>
          <p:nvPr/>
        </p:nvCxnSpPr>
        <p:spPr>
          <a:xfrm flipV="1">
            <a:off x="4834751" y="4980171"/>
            <a:ext cx="0" cy="393070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직사각형 59"/>
          <p:cNvSpPr/>
          <p:nvPr/>
        </p:nvSpPr>
        <p:spPr>
          <a:xfrm>
            <a:off x="5600126" y="4820597"/>
            <a:ext cx="90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상품 추천</a:t>
            </a:r>
            <a:endParaRPr kumimoji="1" lang="en-US" altLang="ko-KR" sz="11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모델링</a:t>
            </a:r>
            <a:endParaRPr kumimoji="1" lang="ko-KR" altLang="en-US" sz="11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1" name="직선 화살표 연결선 60"/>
          <p:cNvCxnSpPr>
            <a:stCxn id="44" idx="2"/>
            <a:endCxn id="54" idx="0"/>
          </p:cNvCxnSpPr>
          <p:nvPr/>
        </p:nvCxnSpPr>
        <p:spPr>
          <a:xfrm flipH="1">
            <a:off x="3656596" y="3941600"/>
            <a:ext cx="579" cy="390571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직선 화살표 연결선 62"/>
          <p:cNvCxnSpPr>
            <a:stCxn id="55" idx="3"/>
          </p:cNvCxnSpPr>
          <p:nvPr/>
        </p:nvCxnSpPr>
        <p:spPr>
          <a:xfrm>
            <a:off x="5284751" y="4656171"/>
            <a:ext cx="315375" cy="470928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직선 화살표 연결선 70"/>
          <p:cNvCxnSpPr>
            <a:stCxn id="43" idx="3"/>
          </p:cNvCxnSpPr>
          <p:nvPr/>
        </p:nvCxnSpPr>
        <p:spPr>
          <a:xfrm flipV="1">
            <a:off x="5284751" y="5182769"/>
            <a:ext cx="315375" cy="514472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직선 화살표 연결선 72"/>
          <p:cNvCxnSpPr>
            <a:stCxn id="60" idx="0"/>
            <a:endCxn id="49" idx="2"/>
          </p:cNvCxnSpPr>
          <p:nvPr/>
        </p:nvCxnSpPr>
        <p:spPr>
          <a:xfrm flipV="1">
            <a:off x="6050126" y="3941600"/>
            <a:ext cx="0" cy="878997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오각형 74"/>
          <p:cNvSpPr/>
          <p:nvPr/>
        </p:nvSpPr>
        <p:spPr>
          <a:xfrm>
            <a:off x="8049344" y="1390244"/>
            <a:ext cx="1584176" cy="463292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txBody>
          <a:bodyPr lIns="35994" tIns="35994" rIns="17997" bIns="35994" anchor="ctr"/>
          <a:lstStyle/>
          <a:p>
            <a:pPr algn="ctr" defTabSz="957072" fontAlgn="base" latinLnBrk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b="1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  <a:endParaRPr kumimoji="1" lang="en-US" altLang="ko-KR" sz="14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049344" y="2189071"/>
            <a:ext cx="1584176" cy="64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en-US" altLang="ko-KR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</a:t>
            </a: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몰 개편 후 </a:t>
            </a:r>
            <a:r>
              <a:rPr kumimoji="1" lang="en-US" altLang="ko-KR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지속적 진행</a:t>
            </a:r>
            <a:endParaRPr kumimoji="1" lang="ko-KR" altLang="en-US" sz="1400" b="1" i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049344" y="5375568"/>
            <a:ext cx="1584176" cy="64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endParaRPr kumimoji="1" lang="ko-KR" altLang="en-US" sz="1400" b="1" i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049344" y="3293600"/>
            <a:ext cx="1584176" cy="64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kumimoji="1" lang="en-US" altLang="ko-KR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2~3</a:t>
            </a: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개 </a:t>
            </a:r>
            <a:r>
              <a:rPr kumimoji="1" lang="en-US" altLang="ko-KR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Test</a:t>
            </a:r>
            <a:endParaRPr kumimoji="1" lang="ko-KR" altLang="en-US" sz="1400" b="1" i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049344" y="4852706"/>
            <a:ext cx="1584176" cy="64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상반기 내</a:t>
            </a:r>
            <a:r>
              <a:rPr kumimoji="1" lang="en-US" altLang="ko-KR" sz="1400" b="1" i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400" b="1" i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ko-KR" altLang="en-US" sz="1400" b="1" i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신규 모델링 적용 </a:t>
            </a:r>
            <a:endParaRPr kumimoji="1" lang="ko-KR" altLang="en-US" sz="1400" b="1" i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0" name="직선 화살표 연결선 89"/>
          <p:cNvCxnSpPr>
            <a:stCxn id="44" idx="3"/>
            <a:endCxn id="49" idx="1"/>
          </p:cNvCxnSpPr>
          <p:nvPr/>
        </p:nvCxnSpPr>
        <p:spPr>
          <a:xfrm>
            <a:off x="4107175" y="3617600"/>
            <a:ext cx="1492951" cy="0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직사각형 91"/>
          <p:cNvSpPr/>
          <p:nvPr/>
        </p:nvSpPr>
        <p:spPr>
          <a:xfrm>
            <a:off x="4035278" y="3379069"/>
            <a:ext cx="1584176" cy="2837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ts val="300"/>
              </a:spcBef>
              <a:spcAft>
                <a:spcPct val="0"/>
              </a:spcAft>
            </a:pPr>
            <a:r>
              <a:rPr kumimoji="1" lang="ko-KR" altLang="en-US" sz="900" b="1" i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신규 모델링 필요 없을 경우</a:t>
            </a:r>
            <a:endParaRPr kumimoji="1" lang="ko-KR" altLang="en-US" sz="900" b="1" i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2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39321" y="-2484431"/>
            <a:ext cx="1104504" cy="8974090"/>
          </a:xfrm>
          <a:prstGeom prst="rect">
            <a:avLst/>
          </a:prstGeom>
        </p:spPr>
      </p:pic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5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Appendix. 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타사 추천 영역 </a:t>
            </a: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(m-web)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39676" y="-1263844"/>
            <a:ext cx="1104505" cy="897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6998" y="522738"/>
            <a:ext cx="648072" cy="9073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7537" y="1405583"/>
            <a:ext cx="648072" cy="89740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2560" y="4728536"/>
            <a:ext cx="504056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3" name="Rectangle 45"/>
          <p:cNvSpPr>
            <a:spLocks noChangeArrowheads="1"/>
          </p:cNvSpPr>
          <p:nvPr/>
        </p:nvSpPr>
        <p:spPr bwMode="auto">
          <a:xfrm>
            <a:off x="267129" y="1450361"/>
            <a:ext cx="437400" cy="1104506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Rectangle 45"/>
          <p:cNvSpPr>
            <a:spLocks noChangeArrowheads="1"/>
          </p:cNvSpPr>
          <p:nvPr/>
        </p:nvSpPr>
        <p:spPr bwMode="auto">
          <a:xfrm>
            <a:off x="267129" y="2671303"/>
            <a:ext cx="437400" cy="1104506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상세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53200" y="2640090"/>
            <a:ext cx="1440160" cy="110450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395" y="763259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auto">
          <a:xfrm>
            <a:off x="385259" y="711304"/>
            <a:ext cx="4181971" cy="30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세포라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395" y="4004331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1" name="직사각형 20"/>
          <p:cNvSpPr>
            <a:spLocks noChangeArrowheads="1"/>
          </p:cNvSpPr>
          <p:nvPr/>
        </p:nvSpPr>
        <p:spPr bwMode="auto">
          <a:xfrm>
            <a:off x="385259" y="3952376"/>
            <a:ext cx="4181971" cy="30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아마존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22" name="Rectangle 45"/>
          <p:cNvSpPr>
            <a:spLocks noChangeArrowheads="1"/>
          </p:cNvSpPr>
          <p:nvPr/>
        </p:nvSpPr>
        <p:spPr bwMode="auto">
          <a:xfrm>
            <a:off x="267129" y="4735205"/>
            <a:ext cx="437400" cy="648074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267129" y="5568590"/>
            <a:ext cx="437400" cy="654743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상세</a:t>
            </a:r>
            <a:endParaRPr lang="en-US" altLang="ko-KR" sz="1200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64077" y="5568591"/>
            <a:ext cx="252028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26506" y="4728536"/>
            <a:ext cx="290390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46378" y="4728536"/>
            <a:ext cx="290390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45088" y="4728536"/>
            <a:ext cx="290390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81192" y="4728536"/>
            <a:ext cx="432048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808984" y="1456687"/>
            <a:ext cx="936104" cy="110450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473280" y="4728536"/>
            <a:ext cx="180020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93360" y="4728536"/>
            <a:ext cx="504056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40923" y="5568591"/>
            <a:ext cx="704165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103016" y="5568591"/>
            <a:ext cx="738416" cy="654742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4395" y="4266892"/>
            <a:ext cx="5751083" cy="369332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모바일</a:t>
            </a:r>
            <a:r>
              <a:rPr lang="ko-KR" altLang="en-US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웹 </a:t>
            </a:r>
            <a:r>
              <a:rPr lang="ko-KR" altLang="en-US" sz="1200" b="1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 영역의 약 </a:t>
            </a:r>
            <a:r>
              <a:rPr lang="en-US" altLang="ko-KR" sz="1200" b="1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30%</a:t>
            </a:r>
            <a:r>
              <a:rPr lang="ko-KR" altLang="en-US" sz="1200" b="1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b="1" u="sng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 상품 노출</a:t>
            </a:r>
            <a:endParaRPr lang="en-US" altLang="ko-KR" sz="1200" spc="-50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b="1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상품상세 페이지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상단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중단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하단 </a:t>
            </a:r>
            <a:r>
              <a:rPr lang="en-US" altLang="ko-KR" sz="1200" b="1" u="sng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200" b="1" u="sng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영역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에 관련 연관상품 추천</a:t>
            </a:r>
            <a:endParaRPr lang="en-US" altLang="ko-KR" sz="1200" spc="-5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84395" y="1017683"/>
            <a:ext cx="5751083" cy="369332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메인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(1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베스트 상품 영역 </a:t>
            </a:r>
            <a:r>
              <a:rPr lang="ko-KR" altLang="en-US" sz="1200" spc="-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앞단에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</a:t>
            </a:r>
            <a:r>
              <a:rPr lang="en-US" altLang="ko-KR" sz="1200" spc="-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Recommendedfor</a:t>
            </a:r>
            <a:r>
              <a:rPr lang="en-US" altLang="ko-KR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You </a:t>
            </a:r>
            <a:r>
              <a:rPr lang="ko-KR" altLang="en-US" sz="1200" spc="-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 노출 </a:t>
            </a:r>
            <a:endParaRPr lang="en-US" altLang="ko-KR" sz="1200" spc="-50" dirty="0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상품상세 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(2</a:t>
            </a:r>
            <a:r>
              <a:rPr lang="ko-KR" altLang="en-US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영역</a:t>
            </a:r>
            <a:r>
              <a:rPr lang="en-US" altLang="ko-KR" sz="1200" spc="-5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: Similar Products / You May Also Like  </a:t>
            </a:r>
          </a:p>
        </p:txBody>
      </p:sp>
      <p:sp>
        <p:nvSpPr>
          <p:cNvPr id="39" name="Rectangle 45"/>
          <p:cNvSpPr>
            <a:spLocks noChangeArrowheads="1"/>
          </p:cNvSpPr>
          <p:nvPr/>
        </p:nvSpPr>
        <p:spPr bwMode="auto">
          <a:xfrm>
            <a:off x="4803633" y="763259"/>
            <a:ext cx="4875695" cy="623756"/>
          </a:xfrm>
          <a:prstGeom prst="rect">
            <a:avLst/>
          </a:prstGeom>
          <a:solidFill>
            <a:srgbClr val="4C6C9C"/>
          </a:solidFill>
          <a:ln w="6350" algn="ctr">
            <a:solidFill>
              <a:srgbClr val="7F7F7F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※ 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현재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Apmall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모바일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웹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메인에는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추천 노출 영역 無    </a:t>
            </a:r>
            <a:endParaRPr lang="en-US" altLang="ko-KR" sz="1200" b="1" dirty="0">
              <a:solidFill>
                <a:schemeClr val="bg1"/>
              </a:solidFill>
              <a:latin typeface="아리따-돋움_TTF_SemiBold" panose="02020603020101020101" pitchFamily="18" charset="-127"/>
              <a:ea typeface="아리따-돋움_TTF_SemiBold" panose="02020603020101020101" pitchFamily="18" charset="-127"/>
            </a:endParaRP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  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▶ 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’18.01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개편시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, 2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개 영역 추가 예정 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선호 브랜드 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상품 추천</a:t>
            </a:r>
            <a:r>
              <a:rPr lang="en-US" altLang="ko-KR" sz="1200" b="1" dirty="0" smtClean="0">
                <a:solidFill>
                  <a:schemeClr val="bg1"/>
                </a:solidFill>
                <a:latin typeface="아리따-돋움_TTF_SemiBold" panose="02020603020101020101" pitchFamily="18" charset="-127"/>
                <a:ea typeface="아리따-돋움_TTF_Semi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83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2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Appendix. AP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추천 영역 </a:t>
            </a: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A/B Test(m-web)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graphicFrame>
        <p:nvGraphicFramePr>
          <p:cNvPr id="35" name="Table 399"/>
          <p:cNvGraphicFramePr/>
          <p:nvPr>
            <p:extLst>
              <p:ext uri="{D42A27DB-BD31-4B8C-83A1-F6EECF244321}">
                <p14:modId xmlns:p14="http://schemas.microsoft.com/office/powerpoint/2010/main" val="2927562325"/>
              </p:ext>
            </p:extLst>
          </p:nvPr>
        </p:nvGraphicFramePr>
        <p:xfrm>
          <a:off x="200473" y="899741"/>
          <a:ext cx="9505056" cy="1665660"/>
        </p:xfrm>
        <a:graphic>
          <a:graphicData uri="http://schemas.openxmlformats.org/drawingml/2006/table">
            <a:tbl>
              <a:tblPr bandRow="1"/>
              <a:tblGrid>
                <a:gridCol w="874741"/>
                <a:gridCol w="5248447"/>
                <a:gridCol w="81139"/>
                <a:gridCol w="1296531"/>
                <a:gridCol w="2004198"/>
              </a:tblGrid>
              <a:tr h="314049">
                <a:tc>
                  <a:txBody>
                    <a:bodyPr/>
                    <a:lstStyle/>
                    <a:p>
                      <a:pPr algn="ctr"/>
                      <a:r>
                        <a:rPr sz="1400" b="1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실</a:t>
                      </a:r>
                      <a:r>
                        <a:rPr lang="ko-KR" altLang="en-US" sz="1400" b="1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험</a:t>
                      </a:r>
                      <a:r>
                        <a:rPr sz="1400" b="1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명</a:t>
                      </a:r>
                      <a:endParaRPr sz="1400" b="1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ko-KR" altLang="en-US" sz="1400" kern="1200" spc="-100" dirty="0" err="1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모바일</a:t>
                      </a: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 홈 최근 관심 상품 추천 테스트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3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defRPr>
                      </a:pPr>
                      <a:endParaRPr sz="1100"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defTabSz="914400"/>
                      <a:r>
                        <a:rPr sz="1400" b="1" spc="-50" dirty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KPI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rPr lang="ko-KR" altLang="en-US" sz="1400" kern="1200" spc="-100" dirty="0" err="1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</a:rPr>
                        <a:t>전환율</a:t>
                      </a:r>
                      <a:endParaRPr sz="1400" kern="1200" spc="-100" dirty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FBFBF"/>
                      </a:solidFill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9630">
                <a:tc rowSpan="2">
                  <a:txBody>
                    <a:bodyPr/>
                    <a:lstStyle/>
                    <a:p>
                      <a:pPr algn="ctr"/>
                      <a:r>
                        <a:rPr sz="1400" b="1" dirty="0" err="1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설명</a:t>
                      </a:r>
                      <a:endParaRPr sz="1400" b="1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defTabSz="914400"/>
                      <a:r>
                        <a:rPr lang="ko-KR" altLang="en-US" sz="1400" kern="1200" spc="-100" dirty="0" err="1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모바일</a:t>
                      </a: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 홈에</a:t>
                      </a:r>
                      <a:r>
                        <a:rPr lang="ko-KR" altLang="en-US" sz="1400" kern="1200" spc="-100" baseline="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 기획전 대신 최근 관심 상품 추천 영역으로 변경</a:t>
                      </a:r>
                      <a:endParaRPr lang="ko-KR" altLang="en-US" sz="1400" kern="1200" spc="-100" dirty="0" smtClean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 sz="1100"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404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 sz="1100"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defTabSz="914400"/>
                      <a:r>
                        <a:rPr sz="1400" b="1" spc="-50" dirty="0" err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담당자</a:t>
                      </a:r>
                      <a:endParaRPr sz="1400" b="1" spc="-5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33883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가설</a:t>
                      </a:r>
                      <a:endParaRPr sz="1400" b="1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ko-KR" altLang="en-US" sz="1400" kern="1200" spc="-100" dirty="0" err="1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모바일</a:t>
                      </a: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 홈에 기획전 대신 고객 최근 관심상품을 보여주면 </a:t>
                      </a:r>
                      <a:r>
                        <a:rPr lang="ko-KR" altLang="en-US" sz="1400" kern="1200" spc="-100" dirty="0" err="1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전환율이</a:t>
                      </a: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 </a:t>
                      </a:r>
                      <a:r>
                        <a:rPr lang="en-US" altLang="ko-KR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/>
                      </a:r>
                      <a:br>
                        <a:rPr lang="en-US" altLang="ko-KR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</a:b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올라갈 것 이다</a:t>
                      </a:r>
                      <a:r>
                        <a:rPr lang="en-US" altLang="ko-KR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.</a:t>
                      </a:r>
                      <a:endParaRPr lang="ko-KR" altLang="en-US" sz="1400" kern="1200" spc="-100" dirty="0" smtClean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 sz="1100" dirty="0"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ko-KR" altLang="en-US" sz="1400" b="1" spc="-50" dirty="0" err="1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웹디자인팀</a:t>
                      </a:r>
                      <a:endParaRPr sz="1400" b="1" spc="-5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</a:rPr>
                        <a:t>이보라</a:t>
                      </a:r>
                      <a:endParaRPr sz="1400" kern="1200" spc="-100" dirty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FBFBF"/>
                      </a:solidFill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049">
                <a:tc>
                  <a:txBody>
                    <a:bodyPr/>
                    <a:lstStyle/>
                    <a:p>
                      <a:pPr algn="ctr"/>
                      <a:r>
                        <a:rPr sz="1400" b="1" dirty="0" err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일정</a:t>
                      </a:r>
                      <a:endParaRPr sz="1400" b="1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  <a:sym typeface="아리따-돋움(TTF)-Medium"/>
                        </a:rPr>
                        <a:t>2017.09.25 ~ 2017.10.10</a:t>
                      </a:r>
                      <a:endParaRPr sz="1400" kern="1200" spc="-100" dirty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 b="1" spc="-5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defRPr>
                      </a:pPr>
                      <a:endParaRPr sz="1100"/>
                    </a:p>
                  </a:txBody>
                  <a:tcPr marL="0" marR="0" marT="0" marB="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400" b="1" spc="-50" dirty="0" err="1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Bold"/>
                        </a:rPr>
                        <a:t>캠프</a:t>
                      </a:r>
                      <a:endParaRPr sz="1400" b="1" spc="-5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Bold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defRPr>
                      </a:pPr>
                      <a:r>
                        <a:rPr lang="ko-KR" altLang="en-US" sz="1400" kern="1200" spc="-100" dirty="0" smtClean="0">
                          <a:solidFill>
                            <a:schemeClr val="tx1"/>
                          </a:solidFill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  <a:cs typeface="+mn-cs"/>
                        </a:rPr>
                        <a:t>김남윤</a:t>
                      </a:r>
                      <a:endParaRPr sz="1400" kern="1200" spc="-100" dirty="0">
                        <a:solidFill>
                          <a:schemeClr val="tx1"/>
                        </a:solidFill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FBFBF"/>
                      </a:solidFill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Table 349"/>
          <p:cNvGraphicFramePr/>
          <p:nvPr>
            <p:extLst>
              <p:ext uri="{D42A27DB-BD31-4B8C-83A1-F6EECF244321}">
                <p14:modId xmlns:p14="http://schemas.microsoft.com/office/powerpoint/2010/main" val="987356661"/>
              </p:ext>
            </p:extLst>
          </p:nvPr>
        </p:nvGraphicFramePr>
        <p:xfrm>
          <a:off x="200472" y="2852936"/>
          <a:ext cx="9505056" cy="3499046"/>
        </p:xfrm>
        <a:graphic>
          <a:graphicData uri="http://schemas.openxmlformats.org/drawingml/2006/table">
            <a:tbl>
              <a:tblPr firstRow="1"/>
              <a:tblGrid>
                <a:gridCol w="3168352"/>
                <a:gridCol w="3168352"/>
                <a:gridCol w="3168352"/>
              </a:tblGrid>
              <a:tr h="29776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Original</a:t>
                      </a:r>
                      <a:r>
                        <a:rPr lang="en-US"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(CG)</a:t>
                      </a:r>
                      <a:endParaRPr sz="1300" b="1" kern="120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1200" dirty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Variation #</a:t>
                      </a:r>
                      <a:r>
                        <a:rPr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1</a:t>
                      </a:r>
                      <a:r>
                        <a:rPr lang="en-US"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(TG1)</a:t>
                      </a:r>
                      <a:endParaRPr sz="1300" b="1" kern="120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kern="1200" dirty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Variation #</a:t>
                      </a:r>
                      <a:r>
                        <a:rPr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2</a:t>
                      </a:r>
                      <a:r>
                        <a:rPr lang="en-US" sz="1300" b="1" kern="1200" dirty="0" smtClean="0">
                          <a:solidFill>
                            <a:srgbClr val="FFFFFF"/>
                          </a:solidFill>
                          <a:latin typeface="아리따-돋움(TTF)-Bold"/>
                          <a:ea typeface="아리따-돋움(TTF)-Bold"/>
                          <a:cs typeface="아리따-돋움(TTF)-Bold"/>
                          <a:sym typeface="아리따-돋움(TTF)-Medium"/>
                        </a:rPr>
                        <a:t>(TG2)</a:t>
                      </a:r>
                      <a:endParaRPr sz="1300" b="1" kern="1200" dirty="0">
                        <a:solidFill>
                          <a:srgbClr val="FFFFFF"/>
                        </a:solidFill>
                        <a:latin typeface="아리따-돋움(TTF)-Bold"/>
                        <a:ea typeface="아리따-돋움(TTF)-Bold"/>
                        <a:cs typeface="아리따-돋움(TTF)-Bold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376092"/>
                    </a:solidFill>
                  </a:tcPr>
                </a:tc>
              </a:tr>
              <a:tr h="501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kern="1200" spc="-5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기획전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kern="1200" spc="-5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디자인 동일</a:t>
                      </a:r>
                      <a:r>
                        <a:rPr lang="en-US" altLang="ko-KR" sz="1300" b="1" kern="1200" spc="-50" baseline="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 + </a:t>
                      </a:r>
                      <a:r>
                        <a:rPr lang="ko-KR" altLang="en-US" sz="1300" b="1" kern="1200" spc="-50" baseline="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최근 관심 상품</a:t>
                      </a:r>
                      <a:endParaRPr lang="ko-KR" altLang="en-US" sz="1300" b="1" kern="1200" spc="-50" dirty="0" smtClean="0">
                        <a:solidFill>
                          <a:schemeClr val="tx1"/>
                        </a:solidFill>
                        <a:latin typeface="아리따-돋움(TTF)-Medium"/>
                        <a:ea typeface="아리따-돋움(TTF)-Medium"/>
                        <a:cs typeface="아리따-돋움(TTF)-Medium"/>
                        <a:sym typeface="아리따-돋움(TTF)-Medium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kern="1200" spc="-50" baseline="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디자인 변경 </a:t>
                      </a:r>
                      <a:r>
                        <a:rPr lang="en-US" altLang="ko-KR" sz="1300" b="1" kern="1200" spc="-50" baseline="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+ </a:t>
                      </a:r>
                      <a:r>
                        <a:rPr lang="ko-KR" altLang="en-US" sz="1300" b="1" kern="1200" spc="-50" baseline="0" dirty="0" smtClean="0">
                          <a:solidFill>
                            <a:schemeClr val="tx1"/>
                          </a:solidFill>
                          <a:latin typeface="아리따-돋움(TTF)-Medium"/>
                          <a:ea typeface="아리따-돋움(TTF)-Medium"/>
                          <a:cs typeface="아리따-돋움(TTF)-Medium"/>
                          <a:sym typeface="아리따-돋움(TTF)-Medium"/>
                        </a:rPr>
                        <a:t>최근 관심 상품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699789">
                <a:tc>
                  <a:txBody>
                    <a:bodyPr/>
                    <a:lstStyle/>
                    <a:p>
                      <a:pPr algn="l"/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BFBFBF"/>
                      </a:solidFill>
                    </a:lnL>
                    <a:lnR w="12700">
                      <a:solidFill>
                        <a:srgbClr val="BFBFBF"/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717898" y="5706892"/>
            <a:ext cx="2114966" cy="26436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전환율</a:t>
            </a:r>
            <a:r>
              <a:rPr lang="ko-KR" altLang="en-US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9.95%</a:t>
            </a:r>
            <a:endParaRPr lang="ko-KR" altLang="en-US" sz="1400" b="1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864707" y="5706892"/>
            <a:ext cx="2176586" cy="26436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전환율</a:t>
            </a:r>
            <a:r>
              <a:rPr lang="ko-KR" altLang="en-US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12.86%</a:t>
            </a:r>
            <a:endParaRPr lang="ko-KR" altLang="en-US" sz="1400" b="1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03782" y="5706892"/>
            <a:ext cx="1853674" cy="26436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전환율</a:t>
            </a:r>
            <a:r>
              <a:rPr lang="ko-KR" altLang="en-US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15.71%</a:t>
            </a:r>
            <a:endParaRPr lang="ko-KR" altLang="en-US" sz="1400" b="1" dirty="0" smtClean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232920" y="5972946"/>
            <a:ext cx="1512168" cy="26436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WINNER</a:t>
            </a:r>
            <a:endParaRPr lang="ko-KR" altLang="en-US" sz="1400" b="1" dirty="0">
              <a:solidFill>
                <a:srgbClr val="00B05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401272" y="5972946"/>
            <a:ext cx="1512168" cy="26436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WINNER</a:t>
            </a:r>
            <a:endParaRPr lang="ko-KR" altLang="en-US" sz="1400" b="1" dirty="0" smtClean="0">
              <a:solidFill>
                <a:srgbClr val="00B05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62" name="image105.png"/>
          <p:cNvPicPr>
            <a:picLocks noChangeAspect="1"/>
          </p:cNvPicPr>
          <p:nvPr/>
        </p:nvPicPr>
        <p:blipFill rotWithShape="1">
          <a:blip r:embed="rId8">
            <a:extLst/>
          </a:blip>
          <a:srcRect t="38110" b="21299"/>
          <a:stretch/>
        </p:blipFill>
        <p:spPr>
          <a:xfrm>
            <a:off x="717895" y="3757819"/>
            <a:ext cx="2114969" cy="1831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103.png"/>
          <p:cNvPicPr>
            <a:picLocks noChangeAspect="1"/>
          </p:cNvPicPr>
          <p:nvPr/>
        </p:nvPicPr>
        <p:blipFill rotWithShape="1">
          <a:blip r:embed="rId9">
            <a:extLst/>
          </a:blip>
          <a:srcRect t="38844" b="22059"/>
          <a:stretch/>
        </p:blipFill>
        <p:spPr>
          <a:xfrm>
            <a:off x="3884437" y="3790303"/>
            <a:ext cx="2156856" cy="1798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04.png"/>
          <p:cNvPicPr>
            <a:picLocks noChangeAspect="1"/>
          </p:cNvPicPr>
          <p:nvPr/>
        </p:nvPicPr>
        <p:blipFill rotWithShape="1">
          <a:blip r:embed="rId10">
            <a:extLst/>
          </a:blip>
          <a:srcRect t="38080" b="23749"/>
          <a:stretch/>
        </p:blipFill>
        <p:spPr>
          <a:xfrm>
            <a:off x="6969224" y="3790302"/>
            <a:ext cx="2209161" cy="179893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43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개체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0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ko-KR" altLang="en-US" sz="1000" dirty="0" smtClean="0">
              <a:solidFill>
                <a:schemeClr val="bg1"/>
              </a:solidFill>
              <a:latin typeface="아리따-돋움(TTF)-Medium"/>
              <a:ea typeface="아리따-돋움(TTF)-Medium"/>
              <a:sym typeface="아리따-돋움(TTF)-Medium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169650" y="219372"/>
            <a:ext cx="4960206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000" spc="-150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Appendix. 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추천 시나리오 </a:t>
            </a:r>
            <a:r>
              <a:rPr lang="en-US" altLang="ko-KR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A/B Test </a:t>
            </a:r>
            <a:r>
              <a:rPr lang="ko-KR" altLang="en-US" sz="20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및 고도화 방향</a:t>
            </a:r>
            <a:endParaRPr lang="en-US" altLang="ko-KR" sz="20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>
          <a:xfrm>
            <a:off x="200472" y="-44758"/>
            <a:ext cx="3526034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AP</a:t>
            </a:r>
            <a:r>
              <a:rPr lang="ko-KR" altLang="en-US" sz="1400" spc="-15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아리따-돋움(OTF)-Medium"/>
              </a:rPr>
              <a:t>몰 개인화 추천 프로젝트</a:t>
            </a:r>
            <a:endParaRPr lang="ko-KR" altLang="en-US" sz="1400" spc="-150" dirty="0">
              <a:latin typeface="아리따-돋움(TTF)-Bold" panose="02020603020101020101" pitchFamily="18" charset="-127"/>
              <a:ea typeface="아리따-돋움(TTF)-Bold" panose="02020603020101020101" pitchFamily="18" charset="-127"/>
              <a:sym typeface="아리따-돋움(OTF)-Medium"/>
            </a:endParaRPr>
          </a:p>
        </p:txBody>
      </p:sp>
      <p:sp>
        <p:nvSpPr>
          <p:cNvPr id="6" name="Rectangle 95"/>
          <p:cNvSpPr>
            <a:spLocks/>
          </p:cNvSpPr>
          <p:nvPr/>
        </p:nvSpPr>
        <p:spPr>
          <a:xfrm>
            <a:off x="213925" y="832895"/>
            <a:ext cx="4649699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시나리오 </a:t>
            </a:r>
            <a:r>
              <a:rPr lang="en-US" altLang="ko-KR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A/B Test 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395" y="1271234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385259" y="1219279"/>
            <a:ext cx="44237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최근 본 상품 </a:t>
            </a:r>
            <a:r>
              <a:rPr lang="en-US" altLang="ko-KR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vs</a:t>
            </a:r>
            <a:r>
              <a:rPr lang="en-US" altLang="ko-KR" sz="1600" b="1" spc="-6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. </a:t>
            </a:r>
            <a:r>
              <a:rPr lang="ko-KR" altLang="en-US" sz="16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구매 인기 상품 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</a:t>
            </a:r>
            <a:r>
              <a:rPr lang="ko-KR" altLang="en-US" sz="1400" b="1" spc="-6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성과 비교</a:t>
            </a:r>
          </a:p>
        </p:txBody>
      </p:sp>
      <p:sp>
        <p:nvSpPr>
          <p:cNvPr id="10" name="Rectangle 95"/>
          <p:cNvSpPr>
            <a:spLocks/>
          </p:cNvSpPr>
          <p:nvPr/>
        </p:nvSpPr>
        <p:spPr>
          <a:xfrm>
            <a:off x="4976445" y="832927"/>
            <a:ext cx="4649699" cy="3115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960"/>
              </a:buClr>
            </a:pP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 시나리오 확대</a:t>
            </a:r>
            <a:r>
              <a:rPr lang="en-US" altLang="ko-KR" sz="1400" b="1" spc="-1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1400" b="1" spc="-100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및 고도화</a:t>
            </a:r>
            <a:endParaRPr lang="ko-KR" altLang="en-US" sz="1400" b="1" spc="-1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03559"/>
              </p:ext>
            </p:extLst>
          </p:nvPr>
        </p:nvGraphicFramePr>
        <p:xfrm>
          <a:off x="488505" y="1628800"/>
          <a:ext cx="4032448" cy="2346515"/>
        </p:xfrm>
        <a:graphic>
          <a:graphicData uri="http://schemas.openxmlformats.org/drawingml/2006/table">
            <a:tbl>
              <a:tblPr/>
              <a:tblGrid>
                <a:gridCol w="1827784"/>
                <a:gridCol w="1102332"/>
                <a:gridCol w="1102332"/>
              </a:tblGrid>
              <a:tr h="432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평가지표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최근 본 상품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/>
                      </a:r>
                      <a:b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</a:b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실시간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구매인기상품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최근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24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추천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노출수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23,108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15,392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클릭한 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408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추천대비 클릭비중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1.8%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0.8%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구매 완료한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방문수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56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구매전환율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13.7%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3.2%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9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Uplift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425%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88504" y="4077671"/>
            <a:ext cx="4032448" cy="2087633"/>
          </a:xfrm>
          <a:prstGeom prst="rect">
            <a:avLst/>
          </a:prstGeom>
          <a:solidFill>
            <a:srgbClr val="C3CFE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2000" tIns="108000" rIns="72000" bIns="108000" anchor="ctr"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아리따M" panose="02020603020101020101" pitchFamily="18" charset="-127"/>
                <a:ea typeface="아리따M" panose="02020603020101020101" pitchFamily="18" charset="-127"/>
              </a:rPr>
              <a:t>과거 구매 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데이터 보다 고객이 </a:t>
            </a:r>
            <a:r>
              <a:rPr lang="ko-KR" altLang="en-US" sz="1200" dirty="0">
                <a:latin typeface="아리따M" panose="02020603020101020101" pitchFamily="18" charset="-127"/>
                <a:ea typeface="아리따M" panose="02020603020101020101" pitchFamily="18" charset="-127"/>
              </a:rPr>
              <a:t>가장 최근에 관심을 갖은 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/>
            </a:r>
            <a:b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</a:b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상품을 </a:t>
            </a:r>
            <a:r>
              <a:rPr lang="ko-KR" altLang="en-US" sz="1200" dirty="0">
                <a:latin typeface="아리따M" panose="02020603020101020101" pitchFamily="18" charset="-127"/>
                <a:ea typeface="아리따M" panose="02020603020101020101" pitchFamily="18" charset="-127"/>
              </a:rPr>
              <a:t>노출하는 것이 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더 </a:t>
            </a:r>
            <a:r>
              <a:rPr lang="ko-KR" altLang="en-US" sz="1200" dirty="0">
                <a:latin typeface="아리따M" panose="02020603020101020101" pitchFamily="18" charset="-127"/>
                <a:ea typeface="아리따M" panose="02020603020101020101" pitchFamily="18" charset="-127"/>
              </a:rPr>
              <a:t>효율적이라고 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판단됨</a:t>
            </a:r>
            <a:endParaRPr lang="en-US" altLang="ko-KR" sz="1200" dirty="0" smtClean="0"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타 </a:t>
            </a:r>
            <a:r>
              <a:rPr lang="ko-KR" altLang="en-US" sz="1200" dirty="0" err="1" smtClean="0">
                <a:latin typeface="아리따M" panose="02020603020101020101" pitchFamily="18" charset="-127"/>
                <a:ea typeface="아리따M" panose="02020603020101020101" pitchFamily="18" charset="-127"/>
              </a:rPr>
              <a:t>이커머스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(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아마존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, </a:t>
            </a:r>
            <a:r>
              <a:rPr lang="ko-KR" altLang="en-US" sz="1200" dirty="0" err="1" smtClean="0">
                <a:latin typeface="아리따M" panose="02020603020101020101" pitchFamily="18" charset="-127"/>
                <a:ea typeface="아리따M" panose="02020603020101020101" pitchFamily="18" charset="-127"/>
              </a:rPr>
              <a:t>쿠팡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, 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세포라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)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는 항상 메인 페이지에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/>
            </a:r>
            <a:b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</a:b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최근 본 상품이 노출하고 있음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AP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몰도 </a:t>
            </a:r>
            <a:r>
              <a:rPr lang="ko-KR" altLang="en-US" sz="1200" b="1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최근 행동이 반영된 </a:t>
            </a:r>
            <a:r>
              <a:rPr lang="ko-KR" altLang="en-US" sz="1200" b="1" dirty="0" err="1" smtClean="0">
                <a:latin typeface="아리따M" panose="02020603020101020101" pitchFamily="18" charset="-127"/>
                <a:ea typeface="아리따M" panose="02020603020101020101" pitchFamily="18" charset="-127"/>
              </a:rPr>
              <a:t>로직</a:t>
            </a:r>
            <a:r>
              <a:rPr lang="ko-KR" altLang="en-US" sz="1200" b="1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 위주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로 설계 필요</a:t>
            </a:r>
            <a:endParaRPr lang="en-US" altLang="ko-KR" sz="1200" dirty="0" smtClean="0">
              <a:latin typeface="아리따M" panose="02020603020101020101" pitchFamily="18" charset="-127"/>
              <a:ea typeface="아리따M" panose="02020603020101020101" pitchFamily="18" charset="-12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향후 다양한 </a:t>
            </a:r>
            <a:r>
              <a:rPr lang="en-US" altLang="ko-KR" sz="1200" b="1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A/B Test </a:t>
            </a:r>
            <a:r>
              <a:rPr lang="ko-KR" altLang="en-US" sz="1200" b="1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전개 예정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/>
            </a:r>
            <a:b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</a:b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- VVIP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가 추천하는 상품 추천</a:t>
            </a: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/>
            </a:r>
            <a:b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</a:br>
            <a:r>
              <a:rPr lang="en-US" altLang="ko-KR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- </a:t>
            </a:r>
            <a:r>
              <a:rPr lang="ko-KR" altLang="en-US" sz="1200" dirty="0" smtClean="0">
                <a:latin typeface="아리따M" panose="02020603020101020101" pitchFamily="18" charset="-127"/>
                <a:ea typeface="아리따M" panose="02020603020101020101" pitchFamily="18" charset="-127"/>
              </a:rPr>
              <a:t>실시간 조회 급상승 상품 추천 등</a:t>
            </a:r>
            <a:endParaRPr lang="en-US" altLang="ko-KR" sz="1200" dirty="0" smtClean="0">
              <a:latin typeface="아리따M" panose="02020603020101020101" pitchFamily="18" charset="-127"/>
              <a:ea typeface="아리따M" panose="0202060302010102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94488"/>
              </p:ext>
            </p:extLst>
          </p:nvPr>
        </p:nvGraphicFramePr>
        <p:xfrm>
          <a:off x="5110046" y="1628005"/>
          <a:ext cx="4596960" cy="1584970"/>
        </p:xfrm>
        <a:graphic>
          <a:graphicData uri="http://schemas.openxmlformats.org/drawingml/2006/table">
            <a:tbl>
              <a:tblPr/>
              <a:tblGrid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  <a:gridCol w="574620"/>
              </a:tblGrid>
              <a:tr h="34127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검색영역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상품상세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마이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파우치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결제완료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14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Web</a:t>
                      </a:r>
                    </a:p>
                    <a:p>
                      <a:pPr algn="ctr" rtl="0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(6)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4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M-web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◎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→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(3)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45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App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(</a:t>
                      </a:r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시나리오수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)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◎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◎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●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◎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(1)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127286" y="1320715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5228150" y="1268760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err="1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디바이스별</a:t>
            </a: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 추천 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페이지 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(</a:t>
            </a:r>
            <a:r>
              <a:rPr lang="ko-KR" altLang="en-US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추천영역 개수</a:t>
            </a:r>
            <a:r>
              <a:rPr lang="en-US" altLang="ko-KR" sz="1400" b="1" spc="-6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)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4300"/>
              </p:ext>
            </p:extLst>
          </p:nvPr>
        </p:nvGraphicFramePr>
        <p:xfrm>
          <a:off x="5110046" y="3877271"/>
          <a:ext cx="4516098" cy="2288033"/>
        </p:xfrm>
        <a:graphic>
          <a:graphicData uri="http://schemas.openxmlformats.org/drawingml/2006/table">
            <a:tbl>
              <a:tblPr/>
              <a:tblGrid>
                <a:gridCol w="752683"/>
                <a:gridCol w="752683"/>
                <a:gridCol w="752683"/>
                <a:gridCol w="752683"/>
                <a:gridCol w="752683"/>
                <a:gridCol w="752683"/>
              </a:tblGrid>
              <a:tr h="5720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검색영역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상품상세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마이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파우치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16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실시간</a:t>
                      </a:r>
                      <a:r>
                        <a:rPr lang="ko-KR" altLang="en-US" sz="900" baseline="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급상승 상품</a:t>
                      </a:r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algn="ctr" rtl="0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개인 등급별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/>
                      </a:r>
                      <a:b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</a:b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상품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VVIP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가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/>
                      </a:r>
                      <a:b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</a:b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추천하는 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개인선호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/>
                      </a:r>
                      <a:b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</a:b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가격대 별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추천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색상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할인상품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평점 높은</a:t>
                      </a:r>
                      <a:r>
                        <a:rPr lang="en-US" altLang="ko-KR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/>
                      </a:r>
                      <a:br>
                        <a:rPr lang="en-US" altLang="ko-KR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</a:br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상품</a:t>
                      </a:r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algn="ctr" rtl="0" fontAlgn="ctr"/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액세서리 </a:t>
                      </a:r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아리따M" panose="02020603020101020101" pitchFamily="18" charset="-127"/>
                          <a:ea typeface="아리따M" panose="02020603020101020101" pitchFamily="18" charset="-127"/>
                        </a:rPr>
                        <a:t>상품 추천</a:t>
                      </a:r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  <a:p>
                      <a:pPr algn="ctr" rtl="0" fontAlgn="ctr"/>
                      <a:endParaRPr lang="en-US" altLang="ko-KR" sz="900" dirty="0" smtClean="0">
                        <a:latin typeface="아리따M" panose="02020603020101020101" pitchFamily="18" charset="-127"/>
                        <a:ea typeface="아리따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쿠폰 추천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개인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/>
                      </a:r>
                      <a:b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</a:b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큐레이션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127286" y="3569980"/>
            <a:ext cx="108012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3" name="직사각형 22"/>
          <p:cNvSpPr>
            <a:spLocks noChangeArrowheads="1"/>
          </p:cNvSpPr>
          <p:nvPr/>
        </p:nvSpPr>
        <p:spPr bwMode="auto">
          <a:xfrm>
            <a:off x="5228150" y="3518025"/>
            <a:ext cx="4181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400" b="1" spc="-60" dirty="0" smtClean="0">
                <a:solidFill>
                  <a:schemeClr val="tx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 pitchFamily="34" charset="0"/>
              </a:rPr>
              <a:t>추천 시나리오 고도화 후보</a:t>
            </a:r>
            <a:endParaRPr lang="ko-KR" altLang="en-US" sz="1400" b="1" spc="-60" dirty="0">
              <a:solidFill>
                <a:schemeClr val="tx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 pitchFamily="34" charset="0"/>
            </a:endParaRPr>
          </a:p>
        </p:txBody>
      </p:sp>
      <p:sp>
        <p:nvSpPr>
          <p:cNvPr id="26" name="제목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193360" y="1268760"/>
            <a:ext cx="1584176" cy="30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아리따-돋움_TTF_Light" panose="02020603020101020101" pitchFamily="18" charset="-127"/>
                <a:ea typeface="아리따-돋움_TTF_Light" panose="02020603020101020101" pitchFamily="18" charset="-127"/>
              </a:rPr>
              <a:t>● </a:t>
            </a:r>
            <a:r>
              <a:rPr lang="ko-KR" altLang="en-US" sz="900" dirty="0" smtClean="0">
                <a:solidFill>
                  <a:srgbClr val="000000"/>
                </a:solidFill>
                <a:latin typeface="아리따-돋움_TTF_Light" panose="02020603020101020101" pitchFamily="18" charset="-127"/>
                <a:ea typeface="아리따-돋움_TTF_Light" panose="02020603020101020101" pitchFamily="18" charset="-127"/>
              </a:rPr>
              <a:t>현재  </a:t>
            </a:r>
            <a:r>
              <a:rPr lang="ko-KR" altLang="en-US" sz="1100" dirty="0" smtClean="0">
                <a:solidFill>
                  <a:srgbClr val="000000"/>
                </a:solidFill>
                <a:latin typeface="아리따-돋움_TTF_Light" panose="02020603020101020101" pitchFamily="18" charset="-127"/>
                <a:ea typeface="아리따-돋움_TTF_Light" panose="02020603020101020101" pitchFamily="18" charset="-127"/>
              </a:rPr>
              <a:t>◎</a:t>
            </a:r>
            <a:r>
              <a:rPr lang="ko-KR" altLang="en-US" sz="900" dirty="0" smtClean="0">
                <a:solidFill>
                  <a:srgbClr val="000000"/>
                </a:solidFill>
                <a:latin typeface="아리따-돋움_TTF_Light" panose="02020603020101020101" pitchFamily="18" charset="-127"/>
                <a:ea typeface="아리따-돋움_TTF_Light" panose="02020603020101020101" pitchFamily="18" charset="-127"/>
              </a:rPr>
              <a:t>개편 時 추가반영</a:t>
            </a:r>
            <a:r>
              <a:rPr lang="en-US" altLang="ko-KR" sz="900" spc="-40" dirty="0" smtClean="0">
                <a:latin typeface="아리따-돋움_TTF_Light" panose="02020603020101020101" pitchFamily="18" charset="-127"/>
                <a:ea typeface="아리따-돋움_TTF_Light" panose="02020603020101020101" pitchFamily="18" charset="-127"/>
                <a:sym typeface="아리따-돋움(OTF)-Medium"/>
              </a:rPr>
              <a:t>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673080" y="2348880"/>
            <a:ext cx="576064" cy="86409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33023" y="2807696"/>
            <a:ext cx="576064" cy="39746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3478" y="2796558"/>
            <a:ext cx="576064" cy="39746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9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54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Y-%m-%d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2_YqhlI0KlMx9tOBcdY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rdym.jL06xNi8r6dTG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6F1hRvbEqHFVzO3pfSt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1">
              <a:lumMod val="50000"/>
            </a:schemeClr>
          </a:solidFill>
          <a:prstDash val="solid"/>
        </a:ln>
      </a:spPr>
      <a:bodyPr rtlCol="0" anchor="ctr"/>
      <a:lstStyle>
        <a:defPPr algn="ctr">
          <a:defRPr sz="1200" dirty="0" err="1" smtClean="0"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1400" b="1" smtClean="0"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lIns="72000" tIns="72000" rIns="72000" bIns="72000" anchor="ctr"/>
      <a:lstStyle>
        <a:defPPr indent="-180975" algn="ctr" latinLnBrk="0">
          <a:defRPr b="1" dirty="0" smtClean="0">
            <a:solidFill>
              <a:schemeClr val="tx1">
                <a:lumMod val="75000"/>
                <a:lumOff val="25000"/>
              </a:schemeClr>
            </a:solidFill>
            <a:latin typeface="아리따-돋움(TTF)-Medium" pitchFamily="18" charset="-127"/>
            <a:ea typeface="아리따-돋움(TTF)-Medium" pitchFamily="18" charset="-127"/>
          </a:defRPr>
        </a:defPPr>
      </a:lstStyle>
    </a:spDef>
    <a:lnDef>
      <a:spPr>
        <a:noFill/>
        <a:ln w="3175" algn="ctr">
          <a:solidFill>
            <a:schemeClr val="bg1">
              <a:lumMod val="50000"/>
            </a:schemeClr>
          </a:solidFill>
          <a:miter lim="800000"/>
          <a:headEnd/>
          <a:tailEnd/>
        </a:ln>
      </a:spPr>
      <a:bodyPr/>
      <a:lstStyle/>
    </a:lnDef>
    <a:txDef>
      <a:spPr>
        <a:noFill/>
      </a:spPr>
      <a:bodyPr wrap="square" rtlCol="0" anchor="ctr">
        <a:spAutoFit/>
      </a:bodyPr>
      <a:lstStyle>
        <a:defPPr>
          <a:defRPr dirty="0" smtClean="0"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lIns="72000" tIns="72000" rIns="72000" bIns="72000" anchor="ctr"/>
      <a:lstStyle>
        <a:defPPr indent="-180975" algn="ctr" latinLnBrk="0">
          <a:defRPr b="1" dirty="0" smtClean="0">
            <a:solidFill>
              <a:schemeClr val="tx1">
                <a:lumMod val="75000"/>
                <a:lumOff val="25000"/>
              </a:schemeClr>
            </a:solidFill>
            <a:latin typeface="아리따-돋움(TTF)-Medium" pitchFamily="18" charset="-127"/>
            <a:ea typeface="아리따-돋움(TTF)-Medium" pitchFamily="18" charset="-127"/>
          </a:defRPr>
        </a:defPPr>
      </a:lstStyle>
    </a:spDef>
    <a:lnDef>
      <a:spPr>
        <a:noFill/>
        <a:ln w="3175" algn="ctr">
          <a:solidFill>
            <a:schemeClr val="bg1">
              <a:lumMod val="50000"/>
            </a:schemeClr>
          </a:solidFill>
          <a:miter lim="800000"/>
          <a:headEnd/>
          <a:tailEnd/>
        </a:ln>
      </a:spPr>
      <a:bodyPr/>
      <a:lstStyle/>
    </a:lnDef>
    <a:txDef>
      <a:spPr>
        <a:noFill/>
      </a:spPr>
      <a:bodyPr wrap="square" rtlCol="0" anchor="ctr">
        <a:spAutoFit/>
      </a:bodyPr>
      <a:lstStyle>
        <a:defPPr>
          <a:defRPr dirty="0" smtClean="0"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pplication xmlns="http://www.sap.com/cof/ao/powerpoint/application">
  <com.sap.ip.bi.pioneer>
    <Version>4</Version>
    <AAO_Revision>2.3.0.57241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2.xml><?xml version="1.0" encoding="utf-8"?>
<Application xmlns="http://www.sap.com/cof/powerpoint/application">
  <Version>2</Version>
  <Revision>2.3.0.57241</Revision>
</Application>
</file>

<file path=customXml/itemProps1.xml><?xml version="1.0" encoding="utf-8"?>
<ds:datastoreItem xmlns:ds="http://schemas.openxmlformats.org/officeDocument/2006/customXml" ds:itemID="{029E9534-9435-4AE9-8A1B-BE4B76C7E137}">
  <ds:schemaRefs>
    <ds:schemaRef ds:uri="http://www.sap.com/cof/ao/powerpoint/application"/>
  </ds:schemaRefs>
</ds:datastoreItem>
</file>

<file path=customXml/itemProps2.xml><?xml version="1.0" encoding="utf-8"?>
<ds:datastoreItem xmlns:ds="http://schemas.openxmlformats.org/officeDocument/2006/customXml" ds:itemID="{679BA86A-8D67-40FB-BF87-05F2909AC590}">
  <ds:schemaRefs>
    <ds:schemaRef ds:uri="http://www.sap.com/cof/powerpoint/applic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54000</TotalTime>
  <Words>1203</Words>
  <Application>Microsoft Office PowerPoint</Application>
  <PresentationFormat>A4 용지(210x297mm)</PresentationFormat>
  <Paragraphs>538</Paragraphs>
  <Slides>8</Slides>
  <Notes>8</Notes>
  <HiddenSlides>0</HiddenSlides>
  <MMClips>0</MMClips>
  <ScaleCrop>false</ScaleCrop>
  <HeadingPairs>
    <vt:vector size="6" baseType="variant"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Office 테마</vt:lpstr>
      <vt:lpstr>2_Office 테마</vt:lpstr>
      <vt:lpstr>4_Office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아모레퍼시픽 공식 PPT Template</dc:title>
  <dc:creator>amore</dc:creator>
  <cp:lastModifiedBy>Windows 사용자</cp:lastModifiedBy>
  <cp:revision>3122</cp:revision>
  <cp:lastPrinted>2017-10-19T07:58:58Z</cp:lastPrinted>
  <dcterms:created xsi:type="dcterms:W3CDTF">2012-05-24T05:17:16Z</dcterms:created>
  <dcterms:modified xsi:type="dcterms:W3CDTF">2017-11-13T00:47:24Z</dcterms:modified>
</cp:coreProperties>
</file>